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7"/>
  </p:notesMasterIdLst>
  <p:handoutMasterIdLst>
    <p:handoutMasterId r:id="rId48"/>
  </p:handoutMasterIdLst>
  <p:sldIdLst>
    <p:sldId id="609" r:id="rId3"/>
    <p:sldId id="569" r:id="rId4"/>
    <p:sldId id="588" r:id="rId5"/>
    <p:sldId id="550" r:id="rId6"/>
    <p:sldId id="589" r:id="rId7"/>
    <p:sldId id="559" r:id="rId8"/>
    <p:sldId id="551" r:id="rId9"/>
    <p:sldId id="592" r:id="rId10"/>
    <p:sldId id="595" r:id="rId11"/>
    <p:sldId id="590" r:id="rId12"/>
    <p:sldId id="591" r:id="rId13"/>
    <p:sldId id="557" r:id="rId14"/>
    <p:sldId id="596" r:id="rId15"/>
    <p:sldId id="621" r:id="rId16"/>
    <p:sldId id="562" r:id="rId17"/>
    <p:sldId id="567" r:id="rId18"/>
    <p:sldId id="564" r:id="rId19"/>
    <p:sldId id="580" r:id="rId20"/>
    <p:sldId id="578" r:id="rId21"/>
    <p:sldId id="579" r:id="rId22"/>
    <p:sldId id="581" r:id="rId23"/>
    <p:sldId id="582" r:id="rId24"/>
    <p:sldId id="568" r:id="rId25"/>
    <p:sldId id="583" r:id="rId26"/>
    <p:sldId id="576" r:id="rId27"/>
    <p:sldId id="570" r:id="rId28"/>
    <p:sldId id="572" r:id="rId29"/>
    <p:sldId id="574" r:id="rId30"/>
    <p:sldId id="573" r:id="rId31"/>
    <p:sldId id="575" r:id="rId32"/>
    <p:sldId id="585" r:id="rId33"/>
    <p:sldId id="586" r:id="rId34"/>
    <p:sldId id="587" r:id="rId35"/>
    <p:sldId id="577" r:id="rId36"/>
    <p:sldId id="622" r:id="rId37"/>
    <p:sldId id="624" r:id="rId38"/>
    <p:sldId id="625" r:id="rId39"/>
    <p:sldId id="626" r:id="rId40"/>
    <p:sldId id="628" r:id="rId41"/>
    <p:sldId id="627" r:id="rId42"/>
    <p:sldId id="630" r:id="rId43"/>
    <p:sldId id="631" r:id="rId44"/>
    <p:sldId id="632" r:id="rId45"/>
    <p:sldId id="549" r:id="rId46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/>
    <p:restoredTop sz="87102"/>
  </p:normalViewPr>
  <p:slideViewPr>
    <p:cSldViewPr snapToGrid="0" snapToObjects="1">
      <p:cViewPr varScale="1">
        <p:scale>
          <a:sx n="93" d="100"/>
          <a:sy n="93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24/04/2018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Experimental results are attached to samples, which are taken from individuals; this supports results from multiple samples from the same individual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02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 LD for all variants located on chromosome 12 between 11053716-11073715 for 1000GENOMES:phase_3:CEU, 1000GENOMES:phase_3:CHB and 1000GENOMES:phase_3:YRI • Repeat the computation. But now set D’ and r2 thresholds to 1.</a:t>
            </a:r>
          </a:p>
          <a:p>
            <a:r>
              <a:rPr lang="en-US" dirty="0"/>
              <a:t>$</a:t>
            </a:r>
            <a:r>
              <a:rPr lang="en-US" dirty="0" err="1"/>
              <a:t>ld_feature_container_adaptor</a:t>
            </a:r>
            <a:r>
              <a:rPr lang="en-US" dirty="0"/>
              <a:t>-&gt;</a:t>
            </a:r>
            <a:r>
              <a:rPr lang="en-US" dirty="0" err="1"/>
              <a:t>db</a:t>
            </a:r>
            <a:r>
              <a:rPr lang="en-US" dirty="0"/>
              <a:t>-&gt;</a:t>
            </a:r>
            <a:r>
              <a:rPr lang="en-US" dirty="0" err="1"/>
              <a:t>use_vcf</a:t>
            </a:r>
            <a:r>
              <a:rPr lang="en-US" dirty="0"/>
              <a:t>(1);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1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4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DEB2C-9A45-B240-ADF6-DF2FE1AAB19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0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</a:t>
            </a:r>
            <a:r>
              <a:rPr lang="en-US" dirty="0" err="1"/>
              <a:t>get_all_Alleles</a:t>
            </a:r>
            <a:r>
              <a:rPr lang="en-US"/>
              <a:t>(population)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rs4988235: a SNP near the LCT gene controls whether lactase enzyme is turned on or off as a person grows older.</a:t>
            </a:r>
            <a:endParaRPr lang="en-GB" sz="300" kern="0" dirty="0"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Alleles: G/</a:t>
            </a:r>
            <a:r>
              <a:rPr lang="en-GB" sz="12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endParaRPr lang="en-GB" b="1" kern="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3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are defined depending on the associated feature</a:t>
            </a:r>
          </a:p>
          <a:p>
            <a:r>
              <a:rPr lang="en-US" dirty="0"/>
              <a:t>Attributes are not always defined for a </a:t>
            </a:r>
            <a:r>
              <a:rPr lang="en-US" dirty="0" err="1"/>
              <a:t>PhenotypeFeature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37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 phenotype descriptions + features</a:t>
            </a:r>
          </a:p>
          <a:p>
            <a:r>
              <a:rPr lang="en-GB" dirty="0" err="1"/>
              <a:t>Zooma</a:t>
            </a:r>
            <a:r>
              <a:rPr lang="en-GB" dirty="0"/>
              <a:t> exact match on EVA data </a:t>
            </a:r>
          </a:p>
          <a:p>
            <a:r>
              <a:rPr lang="en-GB" dirty="0"/>
              <a:t>OLS exact match on full string </a:t>
            </a:r>
          </a:p>
          <a:p>
            <a:r>
              <a:rPr lang="en-GB" dirty="0"/>
              <a:t>OLS exact match on partial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7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object_id</a:t>
            </a:r>
            <a:r>
              <a:rPr lang="en-US" dirty="0"/>
              <a:t> () = variant ID or gene name, type,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EFO:0004330, EFO:0006782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rs2470893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18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kern="0" dirty="0"/>
              <a:t>Haplotypes of 5 individuals over 5 different loci 1-5 </a:t>
            </a:r>
          </a:p>
          <a:p>
            <a:r>
              <a:rPr lang="en-US" kern="0" dirty="0"/>
              <a:t>Each loci has 2 alleles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5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$</a:t>
            </a:r>
            <a:r>
              <a:rPr lang="en-US" dirty="0" err="1"/>
              <a:t>ld_populations</a:t>
            </a:r>
            <a:r>
              <a:rPr lang="en-US" dirty="0"/>
              <a:t> = $</a:t>
            </a:r>
            <a:r>
              <a:rPr lang="en-US" dirty="0" err="1"/>
              <a:t>population_adaptor</a:t>
            </a:r>
            <a:r>
              <a:rPr lang="en-US" dirty="0"/>
              <a:t>-&gt;</a:t>
            </a:r>
            <a:r>
              <a:rPr lang="en-US" dirty="0" err="1"/>
              <a:t>fetch_all_LD_Populations</a:t>
            </a:r>
            <a:r>
              <a:rPr lang="en-US" dirty="0"/>
              <a:t>;</a:t>
            </a:r>
          </a:p>
          <a:p>
            <a:r>
              <a:rPr lang="en-US" dirty="0" err="1"/>
              <a:t>foreach</a:t>
            </a:r>
            <a:r>
              <a:rPr lang="en-US" dirty="0"/>
              <a:t> my $</a:t>
            </a:r>
            <a:r>
              <a:rPr lang="en-US" dirty="0" err="1"/>
              <a:t>ld_population</a:t>
            </a:r>
            <a:r>
              <a:rPr lang="en-US" dirty="0"/>
              <a:t> (@$</a:t>
            </a:r>
            <a:r>
              <a:rPr lang="en-US" dirty="0" err="1"/>
              <a:t>ld_populations</a:t>
            </a:r>
            <a:r>
              <a:rPr lang="en-US" dirty="0"/>
              <a:t>) {</a:t>
            </a:r>
          </a:p>
          <a:p>
            <a:r>
              <a:rPr lang="en-US" dirty="0"/>
              <a:t>  print $</a:t>
            </a:r>
            <a:r>
              <a:rPr lang="en-US" dirty="0" err="1"/>
              <a:t>ld_population</a:t>
            </a:r>
            <a:r>
              <a:rPr lang="en-US" dirty="0"/>
              <a:t>-&gt;name, ' ', $</a:t>
            </a:r>
            <a:r>
              <a:rPr lang="en-US" dirty="0" err="1"/>
              <a:t>ld_population</a:t>
            </a:r>
            <a:r>
              <a:rPr lang="en-US" dirty="0"/>
              <a:t>-&gt;description, "\n";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5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09" indent="0">
              <a:buNone/>
              <a:defRPr sz="2000" b="1"/>
            </a:lvl2pPr>
            <a:lvl3pPr marL="912222" indent="0">
              <a:buNone/>
              <a:defRPr sz="1800" b="1"/>
            </a:lvl3pPr>
            <a:lvl4pPr marL="1368334" indent="0">
              <a:buNone/>
              <a:defRPr sz="1600" b="1"/>
            </a:lvl4pPr>
            <a:lvl5pPr marL="1824444" indent="0">
              <a:buNone/>
              <a:defRPr sz="1600" b="1"/>
            </a:lvl5pPr>
            <a:lvl6pPr marL="2280557" indent="0">
              <a:buNone/>
              <a:defRPr sz="1600" b="1"/>
            </a:lvl6pPr>
            <a:lvl7pPr marL="2736666" indent="0">
              <a:buNone/>
              <a:defRPr sz="1600" b="1"/>
            </a:lvl7pPr>
            <a:lvl8pPr marL="3192771" indent="0">
              <a:buNone/>
              <a:defRPr sz="1600" b="1"/>
            </a:lvl8pPr>
            <a:lvl9pPr marL="3648888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09" indent="0">
              <a:buNone/>
              <a:defRPr sz="2000" b="1"/>
            </a:lvl2pPr>
            <a:lvl3pPr marL="912222" indent="0">
              <a:buNone/>
              <a:defRPr sz="1800" b="1"/>
            </a:lvl3pPr>
            <a:lvl4pPr marL="1368334" indent="0">
              <a:buNone/>
              <a:defRPr sz="1600" b="1"/>
            </a:lvl4pPr>
            <a:lvl5pPr marL="1824444" indent="0">
              <a:buNone/>
              <a:defRPr sz="1600" b="1"/>
            </a:lvl5pPr>
            <a:lvl6pPr marL="2280557" indent="0">
              <a:buNone/>
              <a:defRPr sz="1600" b="1"/>
            </a:lvl6pPr>
            <a:lvl7pPr marL="2736666" indent="0">
              <a:buNone/>
              <a:defRPr sz="1600" b="1"/>
            </a:lvl7pPr>
            <a:lvl8pPr marL="3192771" indent="0">
              <a:buNone/>
              <a:defRPr sz="1600" b="1"/>
            </a:lvl8pPr>
            <a:lvl9pPr marL="3648888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946400" y="6400800"/>
            <a:ext cx="1524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8026400" y="6400800"/>
            <a:ext cx="17272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7627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  <p:sldLayoutId id="2147483807" r:id="rId18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Relationship Id="rId9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Homo_sapiens/Variation/Phenotype?r=15:74726608-74727608;v=rs2470893;vdb=variation;vf=1851694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sembl.org/Homo_sapiens/StructuralVariation/Explore?sv=nsv917561" TargetMode="Externa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sembl/ensembl-variation/blob/release/92/modules/Bio/EnsEMBL/Variation/DBSQL/vcf_config.json" TargetMode="Externa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8791F0-36F7-034E-BFAE-4920C4EC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4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Sequencing workflow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7081035E-AAC6-2045-8A69-F8181BB64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983" y="1953684"/>
            <a:ext cx="1976438" cy="1965325"/>
          </a:xfrm>
          <a:prstGeom prst="homePlate">
            <a:avLst>
              <a:gd name="adj" fmla="val 49999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000">
              <a:solidFill>
                <a:srgbClr val="FFFFFF"/>
              </a:solidFill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A87E1BE4-5CDD-B947-A71F-3B6CB81E2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858" y="1953684"/>
            <a:ext cx="2360613" cy="1965325"/>
          </a:xfrm>
          <a:prstGeom prst="chevron">
            <a:avLst>
              <a:gd name="adj" fmla="val 5000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000"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78FDDAC-18EC-4B4C-A35C-53A673E3A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208" y="1953684"/>
            <a:ext cx="2360613" cy="1965325"/>
          </a:xfrm>
          <a:prstGeom prst="chevron">
            <a:avLst>
              <a:gd name="adj" fmla="val 5000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000"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0EDE30F-0FD9-EF44-A122-80EB8ED0B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971" y="1953684"/>
            <a:ext cx="2360612" cy="1965325"/>
          </a:xfrm>
          <a:prstGeom prst="chevron">
            <a:avLst>
              <a:gd name="adj" fmla="val 5000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000"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pic>
        <p:nvPicPr>
          <p:cNvPr id="8" name="Picture 7" descr="dna_black.png">
            <a:extLst>
              <a:ext uri="{FF2B5EF4-FFF2-40B4-BE49-F238E27FC236}">
                <a16:creationId xmlns:a16="http://schemas.microsoft.com/office/drawing/2014/main" id="{36E3E8C3-3224-D540-ADA6-C5875520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33" y="1953684"/>
            <a:ext cx="503238" cy="19653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6505B5-FF00-7E44-8F09-C242A00B0E40}"/>
              </a:ext>
            </a:extLst>
          </p:cNvPr>
          <p:cNvSpPr txBox="1"/>
          <p:nvPr/>
        </p:nvSpPr>
        <p:spPr>
          <a:xfrm>
            <a:off x="2268135" y="3520728"/>
            <a:ext cx="11217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DNA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F67BD-14D6-954A-B0EA-CCD142B42820}"/>
              </a:ext>
            </a:extLst>
          </p:cNvPr>
          <p:cNvSpPr txBox="1"/>
          <p:nvPr/>
        </p:nvSpPr>
        <p:spPr>
          <a:xfrm>
            <a:off x="2247133" y="2750383"/>
            <a:ext cx="174492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BDE3E-1AFC-D740-8C72-AFADE970B84C}"/>
              </a:ext>
            </a:extLst>
          </p:cNvPr>
          <p:cNvSpPr txBox="1"/>
          <p:nvPr/>
        </p:nvSpPr>
        <p:spPr>
          <a:xfrm>
            <a:off x="4189472" y="2750383"/>
            <a:ext cx="1521815" cy="369332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800" dirty="0"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FD54F-ECEE-9D4C-B1DC-20B3D420C428}"/>
              </a:ext>
            </a:extLst>
          </p:cNvPr>
          <p:cNvSpPr txBox="1"/>
          <p:nvPr/>
        </p:nvSpPr>
        <p:spPr>
          <a:xfrm>
            <a:off x="5615305" y="2621154"/>
            <a:ext cx="1279303" cy="646331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800" dirty="0"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Variant     calling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DAE6-AD1C-FF47-BE9E-45F1A75E18B5}"/>
              </a:ext>
            </a:extLst>
          </p:cNvPr>
          <p:cNvSpPr txBox="1"/>
          <p:nvPr/>
        </p:nvSpPr>
        <p:spPr>
          <a:xfrm>
            <a:off x="6951812" y="2621154"/>
            <a:ext cx="1633882" cy="646331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800" dirty="0"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Variant annotation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500E01F-2384-5B4C-AABE-86DB8FE6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321" y="1953684"/>
            <a:ext cx="2360612" cy="1965325"/>
          </a:xfrm>
          <a:prstGeom prst="chevron">
            <a:avLst>
              <a:gd name="adj" fmla="val 5000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70704-5BEE-604D-9AA6-8A85437305F4}"/>
              </a:ext>
            </a:extLst>
          </p:cNvPr>
          <p:cNvSpPr txBox="1"/>
          <p:nvPr/>
        </p:nvSpPr>
        <p:spPr>
          <a:xfrm>
            <a:off x="8674506" y="2621154"/>
            <a:ext cx="1279303" cy="646331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800" dirty="0"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Variant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8AF87-01AF-1E4B-9A2A-20FB507BDD42}"/>
              </a:ext>
            </a:extLst>
          </p:cNvPr>
          <p:cNvSpPr txBox="1"/>
          <p:nvPr/>
        </p:nvSpPr>
        <p:spPr>
          <a:xfrm>
            <a:off x="5312911" y="3519565"/>
            <a:ext cx="11217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D4108-9BDB-5F4D-A8BD-C62A9369DD69}"/>
              </a:ext>
            </a:extLst>
          </p:cNvPr>
          <p:cNvSpPr txBox="1"/>
          <p:nvPr/>
        </p:nvSpPr>
        <p:spPr>
          <a:xfrm>
            <a:off x="3699866" y="3520728"/>
            <a:ext cx="11217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FASTQ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F1B32-4BC8-C54B-B345-43606FB62415}"/>
              </a:ext>
            </a:extLst>
          </p:cNvPr>
          <p:cNvSpPr txBox="1"/>
          <p:nvPr/>
        </p:nvSpPr>
        <p:spPr>
          <a:xfrm>
            <a:off x="6879592" y="3519565"/>
            <a:ext cx="11217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VCF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FEA99-398E-7347-A73B-0F75EDE76E33}"/>
              </a:ext>
            </a:extLst>
          </p:cNvPr>
          <p:cNvSpPr txBox="1"/>
          <p:nvPr/>
        </p:nvSpPr>
        <p:spPr>
          <a:xfrm>
            <a:off x="8414935" y="3519565"/>
            <a:ext cx="11217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</a:effectLst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VCF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3DDC6489-2549-AB4E-A604-E1DED56F3A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6216" y="4695568"/>
            <a:ext cx="5266475" cy="1358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480979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072A-5C0F-6E4B-A71A-8B757C08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1000 Genomes Project Allele and Genotype Frequencies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DAEAB-3AED-B047-9135-39410688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098"/>
            <a:ext cx="12192000" cy="3077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D1EA73-EBA7-9141-81DA-519559F7598C}"/>
              </a:ext>
            </a:extLst>
          </p:cNvPr>
          <p:cNvSpPr/>
          <p:nvPr/>
        </p:nvSpPr>
        <p:spPr>
          <a:xfrm>
            <a:off x="0" y="1334644"/>
            <a:ext cx="1501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Luxi Sans"/>
              </a:rPr>
              <a:t>rs4988235</a:t>
            </a:r>
            <a:endParaRPr lang="en-GB" b="1" i="0" dirty="0">
              <a:solidFill>
                <a:srgbClr val="333333"/>
              </a:solidFill>
              <a:effectLst/>
              <a:latin typeface="Luxi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1417D-8703-7348-B295-87BC9CA28FCA}"/>
              </a:ext>
            </a:extLst>
          </p:cNvPr>
          <p:cNvSpPr txBox="1"/>
          <p:nvPr/>
        </p:nvSpPr>
        <p:spPr>
          <a:xfrm>
            <a:off x="4250891" y="5330475"/>
            <a:ext cx="93968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Allele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6D0E5-C897-8C47-8813-48419562E773}"/>
              </a:ext>
            </a:extLst>
          </p:cNvPr>
          <p:cNvSpPr txBox="1"/>
          <p:nvPr/>
        </p:nvSpPr>
        <p:spPr>
          <a:xfrm>
            <a:off x="8348192" y="5330475"/>
            <a:ext cx="297709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PopulationGenotype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440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E57-F499-8643-A432-AB55E55F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Allele Frequencies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AC28B-F3AD-4F44-B81D-BD52D38F87F0}"/>
              </a:ext>
            </a:extLst>
          </p:cNvPr>
          <p:cNvSpPr/>
          <p:nvPr/>
        </p:nvSpPr>
        <p:spPr>
          <a:xfrm>
            <a:off x="265494" y="1226444"/>
            <a:ext cx="1501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Luxi Sans"/>
              </a:rPr>
              <a:t>rs4988235</a:t>
            </a:r>
            <a:endParaRPr lang="en-GB" b="1" i="0" dirty="0">
              <a:solidFill>
                <a:srgbClr val="333333"/>
              </a:solidFill>
              <a:effectLst/>
              <a:latin typeface="Luxi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F1BE3-B3DA-EF44-BF88-3C832BF1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4" y="1796309"/>
            <a:ext cx="84201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774F2-BCF7-674A-BC84-7FB0729A9865}"/>
              </a:ext>
            </a:extLst>
          </p:cNvPr>
          <p:cNvSpPr txBox="1"/>
          <p:nvPr/>
        </p:nvSpPr>
        <p:spPr>
          <a:xfrm>
            <a:off x="265494" y="5162308"/>
            <a:ext cx="10278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 LT Pro 45 Light" panose="020B0403020202020204" pitchFamily="34" charset="77"/>
              </a:rPr>
              <a:t>gnomAD</a:t>
            </a:r>
            <a:r>
              <a:rPr lang="en-US" dirty="0">
                <a:solidFill>
                  <a:schemeClr val="accent2"/>
                </a:solidFill>
                <a:latin typeface="Helvetica Neue LT Pro 45 Light" panose="020B0403020202020204" pitchFamily="34" charset="77"/>
              </a:rPr>
              <a:t> VCF file does not contain genotypes. Allele frequencies and counts are taken from the INFO field.</a:t>
            </a:r>
          </a:p>
        </p:txBody>
      </p:sp>
    </p:spTree>
    <p:extLst>
      <p:ext uri="{BB962C8B-B14F-4D97-AF65-F5344CB8AC3E}">
        <p14:creationId xmlns:p14="http://schemas.microsoft.com/office/powerpoint/2010/main" val="109208547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2F50-5B51-7644-B93F-4ED442B9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017-F4A7-8040-A26C-02F54E33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allele frequencies and allele counts for variant rs4988235</a:t>
            </a:r>
          </a:p>
          <a:p>
            <a:pPr lvl="1"/>
            <a:r>
              <a:rPr lang="en-US" dirty="0"/>
              <a:t>Print only results from the following projects: </a:t>
            </a:r>
            <a:r>
              <a:rPr lang="en-US" dirty="0" err="1"/>
              <a:t>gnomAD</a:t>
            </a:r>
            <a:r>
              <a:rPr lang="en-US" dirty="0"/>
              <a:t>, UK10K and </a:t>
            </a:r>
            <a:r>
              <a:rPr lang="en-US" dirty="0" err="1"/>
              <a:t>TOPMed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population_name</a:t>
            </a:r>
            <a:r>
              <a:rPr lang="en-US" dirty="0">
                <a:solidFill>
                  <a:schemeClr val="accent2"/>
                </a:solidFill>
              </a:rPr>
              <a:t> =~ /</a:t>
            </a:r>
            <a:r>
              <a:rPr lang="en-US" dirty="0" err="1">
                <a:solidFill>
                  <a:schemeClr val="accent2"/>
                </a:solidFill>
              </a:rPr>
              <a:t>gnomad|topmed|twinsuk|alspac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Which population reports frequencies for the C allele?</a:t>
            </a:r>
          </a:p>
          <a:p>
            <a:pPr lvl="1"/>
            <a:r>
              <a:rPr lang="en-US" dirty="0"/>
              <a:t>Print only results for the following 1000 Genomes populations: 1000GENOMES:phase_3:</a:t>
            </a:r>
            <a:r>
              <a:rPr lang="en-GB" b="1" dirty="0"/>
              <a:t>FIN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US" dirty="0"/>
              <a:t>1000GENOMES:phase_3:</a:t>
            </a:r>
            <a:r>
              <a:rPr lang="en-GB" b="1" dirty="0"/>
              <a:t>CHB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US" dirty="0"/>
              <a:t>1000GENOMES:phase_3:</a:t>
            </a:r>
            <a:r>
              <a:rPr lang="en-GB" b="1" dirty="0"/>
              <a:t>ASW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population_name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eq</a:t>
            </a:r>
            <a:r>
              <a:rPr lang="en-US" dirty="0">
                <a:solidFill>
                  <a:schemeClr val="accent2"/>
                </a:solidFill>
              </a:rPr>
              <a:t> ‘1000GENOMES:phase_3:</a:t>
            </a:r>
            <a:r>
              <a:rPr lang="en-GB" b="1" dirty="0">
                <a:solidFill>
                  <a:schemeClr val="accent2"/>
                </a:solidFill>
              </a:rPr>
              <a:t>FIN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  <a:p>
            <a:pPr lvl="2"/>
            <a:r>
              <a:rPr lang="en-US" dirty="0"/>
              <a:t>Which population has the highest allele frequency for allele A?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4343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D718-2085-074D-B769-6D365F5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D0B4-B610-E642-9A97-902E0FDE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samples from population 1000GENOMES:phase_3:</a:t>
            </a:r>
            <a:r>
              <a:rPr lang="en-GB" b="1" dirty="0"/>
              <a:t>ACB</a:t>
            </a:r>
            <a:r>
              <a:rPr lang="en-US" dirty="0"/>
              <a:t> with genotype A|G or G|A for variant rs4988235. Print the sample name and the genotype.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$variation-&gt;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get_all_SampleGenotypes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($population);</a:t>
            </a:r>
          </a:p>
          <a:p>
            <a:pPr lvl="1"/>
            <a:endParaRPr lang="en-US" sz="2000" dirty="0">
              <a:latin typeface="Consolas" charset="0"/>
              <a:cs typeface="Consolas" charset="0"/>
            </a:endParaRPr>
          </a:p>
          <a:p>
            <a:pPr lvl="1"/>
            <a:endParaRPr lang="en-US" sz="2000" dirty="0"/>
          </a:p>
          <a:p>
            <a:r>
              <a:rPr lang="en-US" dirty="0"/>
              <a:t>Print population genotype frequencies and counts observed in 1000GENOMES:phase_3:</a:t>
            </a:r>
            <a:r>
              <a:rPr lang="en-GB" b="1" dirty="0"/>
              <a:t>ACB</a:t>
            </a:r>
            <a:r>
              <a:rPr lang="en-US" dirty="0"/>
              <a:t> for variant rs4988235.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$variation-&gt;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get_all_PopulationGenotypes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($population)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7588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E1A394-9A34-7A41-9560-B812144E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3" y="2878667"/>
            <a:ext cx="9009312" cy="13051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015504-219A-1A40-A63C-A15D454A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Lactose intolerance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20E24-A1A9-3B4C-817F-CDA50DA4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1507067"/>
          </a:xfrm>
        </p:spPr>
        <p:txBody>
          <a:bodyPr/>
          <a:lstStyle/>
          <a:p>
            <a:r>
              <a:rPr lang="en-US" dirty="0"/>
              <a:t>rs4988235: a SNP near the LCT gene controls whether lactase enzyme is turned on or off as a person grows older</a:t>
            </a:r>
          </a:p>
          <a:p>
            <a:r>
              <a:rPr lang="en-US" dirty="0"/>
              <a:t>Alleles: G/A</a:t>
            </a:r>
          </a:p>
          <a:p>
            <a:endParaRPr lang="en-US" dirty="0"/>
          </a:p>
        </p:txBody>
      </p:sp>
      <p:sp>
        <p:nvSpPr>
          <p:cNvPr id="6" name="TextShape 5">
            <a:extLst>
              <a:ext uri="{FF2B5EF4-FFF2-40B4-BE49-F238E27FC236}">
                <a16:creationId xmlns:a16="http://schemas.microsoft.com/office/drawing/2014/main" id="{254FD2F7-99A8-0444-A320-E7EAEECD5865}"/>
              </a:ext>
            </a:extLst>
          </p:cNvPr>
          <p:cNvSpPr txBox="1"/>
          <p:nvPr/>
        </p:nvSpPr>
        <p:spPr>
          <a:xfrm>
            <a:off x="2234294" y="3321799"/>
            <a:ext cx="873319" cy="260486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AFRICAN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7" name="TextShape 6">
            <a:extLst>
              <a:ext uri="{FF2B5EF4-FFF2-40B4-BE49-F238E27FC236}">
                <a16:creationId xmlns:a16="http://schemas.microsoft.com/office/drawing/2014/main" id="{FA790E4A-C621-7F48-964B-AF8810D098AD}"/>
              </a:ext>
            </a:extLst>
          </p:cNvPr>
          <p:cNvSpPr txBox="1"/>
          <p:nvPr/>
        </p:nvSpPr>
        <p:spPr>
          <a:xfrm>
            <a:off x="618505" y="3340463"/>
            <a:ext cx="728640" cy="223158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ALL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8" name="TextShape 7">
            <a:extLst>
              <a:ext uri="{FF2B5EF4-FFF2-40B4-BE49-F238E27FC236}">
                <a16:creationId xmlns:a16="http://schemas.microsoft.com/office/drawing/2014/main" id="{B7E94BCD-A8E9-CA44-A75D-7A787CEB3D64}"/>
              </a:ext>
            </a:extLst>
          </p:cNvPr>
          <p:cNvSpPr txBox="1"/>
          <p:nvPr/>
        </p:nvSpPr>
        <p:spPr>
          <a:xfrm>
            <a:off x="3723399" y="3308858"/>
            <a:ext cx="1270290" cy="222713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AMERICAN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9" name="TextShape 9">
            <a:extLst>
              <a:ext uri="{FF2B5EF4-FFF2-40B4-BE49-F238E27FC236}">
                <a16:creationId xmlns:a16="http://schemas.microsoft.com/office/drawing/2014/main" id="{B8A3E723-35C8-3D42-AE08-CC228DDF2628}"/>
              </a:ext>
            </a:extLst>
          </p:cNvPr>
          <p:cNvSpPr txBox="1"/>
          <p:nvPr/>
        </p:nvSpPr>
        <p:spPr>
          <a:xfrm>
            <a:off x="6599307" y="3313697"/>
            <a:ext cx="1105450" cy="230815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EUROPEAN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10" name="TextShape 7">
            <a:extLst>
              <a:ext uri="{FF2B5EF4-FFF2-40B4-BE49-F238E27FC236}">
                <a16:creationId xmlns:a16="http://schemas.microsoft.com/office/drawing/2014/main" id="{E0F7EE3B-4CEC-3F4F-983D-6D5F9FA56CD3}"/>
              </a:ext>
            </a:extLst>
          </p:cNvPr>
          <p:cNvSpPr txBox="1"/>
          <p:nvPr/>
        </p:nvSpPr>
        <p:spPr>
          <a:xfrm>
            <a:off x="5143469" y="3321799"/>
            <a:ext cx="1159510" cy="222713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EAST </a:t>
            </a: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ASIAN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11" name="TextShape 7">
            <a:extLst>
              <a:ext uri="{FF2B5EF4-FFF2-40B4-BE49-F238E27FC236}">
                <a16:creationId xmlns:a16="http://schemas.microsoft.com/office/drawing/2014/main" id="{9D705FC6-15A1-134C-A735-F4F2F2E8D426}"/>
              </a:ext>
            </a:extLst>
          </p:cNvPr>
          <p:cNvSpPr txBox="1"/>
          <p:nvPr/>
        </p:nvSpPr>
        <p:spPr>
          <a:xfrm>
            <a:off x="8041545" y="3325042"/>
            <a:ext cx="1214074" cy="222713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SOUTH ASIAN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C53E3FBC-6921-A948-A7B8-654E81254A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69860" y="4303229"/>
            <a:ext cx="2969502" cy="1825721"/>
          </a:xfrm>
          <a:prstGeom prst="rect">
            <a:avLst/>
          </a:prstGeom>
          <a:ln>
            <a:noFill/>
          </a:ln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4165232-0DAF-8747-B6FA-10245FEF0B66}"/>
              </a:ext>
            </a:extLst>
          </p:cNvPr>
          <p:cNvGraphicFramePr>
            <a:graphicFrameLocks noGrp="1"/>
          </p:cNvGraphicFramePr>
          <p:nvPr/>
        </p:nvGraphicFramePr>
        <p:xfrm>
          <a:off x="489033" y="4538134"/>
          <a:ext cx="6838524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63867">
                  <a:extLst>
                    <a:ext uri="{9D8B030D-6E8A-4147-A177-3AD203B41FA5}">
                      <a16:colId xmlns:a16="http://schemas.microsoft.com/office/drawing/2014/main" val="3609878133"/>
                    </a:ext>
                  </a:extLst>
                </a:gridCol>
                <a:gridCol w="5274657">
                  <a:extLst>
                    <a:ext uri="{9D8B030D-6E8A-4147-A177-3AD203B41FA5}">
                      <a16:colId xmlns:a16="http://schemas.microsoft.com/office/drawing/2014/main" val="2722233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What does it 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1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Likely to be lactose intolerant.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7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Likely to be tolerant due to lactase persistence.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67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A/A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Lactose tolerant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1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458687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908A-305C-6A46-BEE7-4AA4B2B3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Phenotype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47FC9B-FD77-8148-B59A-B6254114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Trait</a:t>
            </a:r>
          </a:p>
          <a:p>
            <a:pPr lvl="1"/>
            <a:r>
              <a:rPr lang="en-US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Can be described or measured</a:t>
            </a:r>
          </a:p>
          <a:p>
            <a:pPr lvl="1"/>
            <a:r>
              <a:rPr lang="en-US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Final product of many molecular and biochemical processes</a:t>
            </a:r>
          </a:p>
          <a:p>
            <a:r>
              <a:rPr lang="en-US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Phenotype: Observed state of the trait</a:t>
            </a:r>
          </a:p>
          <a:p>
            <a:r>
              <a:rPr lang="en-US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Understand genotype to phenotype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5D3FB-4B75-3A4F-A71D-990F9C00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86" y="3588123"/>
            <a:ext cx="22479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073DD-9422-7C4A-8EF3-C38301704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1" y="4392866"/>
            <a:ext cx="2085635" cy="664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77EBE-02DB-6347-911C-277CC01CF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4982764"/>
            <a:ext cx="2215526" cy="42310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7B8F6EB-6FB6-A84E-ABFA-DEF170B206B6}"/>
              </a:ext>
            </a:extLst>
          </p:cNvPr>
          <p:cNvSpPr/>
          <p:nvPr/>
        </p:nvSpPr>
        <p:spPr bwMode="auto">
          <a:xfrm>
            <a:off x="3470286" y="4218061"/>
            <a:ext cx="4495800" cy="1219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 Neue LT Pro 45 Light" panose="020B0403020202020204" pitchFamily="34" charset="77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75AA88-A411-C045-8DD6-DEA3D8DE0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418" y="3677019"/>
            <a:ext cx="3081867" cy="23114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946630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D7532F-1D8A-A34E-BAEA-A5D4E9DAED23}"/>
              </a:ext>
            </a:extLst>
          </p:cNvPr>
          <p:cNvSpPr/>
          <p:nvPr/>
        </p:nvSpPr>
        <p:spPr bwMode="auto">
          <a:xfrm>
            <a:off x="429720" y="1628098"/>
            <a:ext cx="1861585" cy="6152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latin typeface="Calibri"/>
                <a:cs typeface="Calibri"/>
              </a:rPr>
              <a:t>Feature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34CF3-3FE5-AC48-89FA-EA5BB1F6E631}"/>
              </a:ext>
            </a:extLst>
          </p:cNvPr>
          <p:cNvSpPr txBox="1"/>
          <p:nvPr/>
        </p:nvSpPr>
        <p:spPr>
          <a:xfrm>
            <a:off x="3228728" y="1597031"/>
            <a:ext cx="4937759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Phenotype, Trait, Disease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E6EC7-A8CF-504D-A4C1-F106B9B3589A}"/>
              </a:ext>
            </a:extLst>
          </p:cNvPr>
          <p:cNvSpPr txBox="1"/>
          <p:nvPr/>
        </p:nvSpPr>
        <p:spPr>
          <a:xfrm>
            <a:off x="198987" y="2287246"/>
            <a:ext cx="30996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Genomic Location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Gene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Variant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QTL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Structural variant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702F4-2756-C046-BB20-D637B9551B83}"/>
              </a:ext>
            </a:extLst>
          </p:cNvPr>
          <p:cNvSpPr txBox="1"/>
          <p:nvPr/>
        </p:nvSpPr>
        <p:spPr>
          <a:xfrm>
            <a:off x="3060819" y="2283859"/>
            <a:ext cx="5105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Description: as provided by the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6274F-F75D-FF41-BE23-22DDFD63104C}"/>
              </a:ext>
            </a:extLst>
          </p:cNvPr>
          <p:cNvSpPr/>
          <p:nvPr/>
        </p:nvSpPr>
        <p:spPr bwMode="auto">
          <a:xfrm>
            <a:off x="4267845" y="5565669"/>
            <a:ext cx="3528670" cy="584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latin typeface="Calibri"/>
                <a:cs typeface="Calibri"/>
              </a:rPr>
              <a:t>PhenotypeFeature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pic>
        <p:nvPicPr>
          <p:cNvPr id="12" name="Picture 11" descr="gwas.png">
            <a:extLst>
              <a:ext uri="{FF2B5EF4-FFF2-40B4-BE49-F238E27FC236}">
                <a16:creationId xmlns:a16="http://schemas.microsoft.com/office/drawing/2014/main" id="{AD6F32CF-B279-954D-ABB4-1BEE27FEA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90" y="238986"/>
            <a:ext cx="661034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D9E156-4809-B241-9F72-536EA711C599}"/>
              </a:ext>
            </a:extLst>
          </p:cNvPr>
          <p:cNvSpPr txBox="1"/>
          <p:nvPr/>
        </p:nvSpPr>
        <p:spPr>
          <a:xfrm>
            <a:off x="353073" y="375018"/>
            <a:ext cx="11123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NHGRI-EBI </a:t>
            </a:r>
          </a:p>
          <a:p>
            <a:pPr algn="ctr"/>
            <a:r>
              <a:rPr lang="en-US" sz="1400" dirty="0"/>
              <a:t>GWAS</a:t>
            </a:r>
          </a:p>
          <a:p>
            <a:pPr algn="ctr"/>
            <a:r>
              <a:rPr lang="en-US" sz="1400" dirty="0"/>
              <a:t>Catalog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5D7E45-56EE-AA4D-9326-CADE79D5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909" y="377621"/>
            <a:ext cx="1620000" cy="531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6CD4A-FC15-D240-A4C3-E978B2DB0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652" y="310200"/>
            <a:ext cx="771429" cy="9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346CC2-949A-5E40-817B-946D72394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696" y="103366"/>
            <a:ext cx="1174969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9DA59E-0406-2848-B3EA-752D68755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923" y="310200"/>
            <a:ext cx="1542857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0620E8-7EB7-0644-BE69-DF053AA8F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572" y="325574"/>
            <a:ext cx="1832727" cy="54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13753-980D-A14E-A03F-CC68D9E412DF}"/>
              </a:ext>
            </a:extLst>
          </p:cNvPr>
          <p:cNvSpPr/>
          <p:nvPr/>
        </p:nvSpPr>
        <p:spPr bwMode="auto">
          <a:xfrm>
            <a:off x="9138299" y="1597030"/>
            <a:ext cx="2427252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atin typeface="Calibri"/>
                <a:cs typeface="Calibri"/>
              </a:rPr>
              <a:t>Attributes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07BC701-8071-C44E-BDF1-C32115561269}"/>
              </a:ext>
            </a:extLst>
          </p:cNvPr>
          <p:cNvSpPr/>
          <p:nvPr/>
        </p:nvSpPr>
        <p:spPr bwMode="auto">
          <a:xfrm rot="5400000">
            <a:off x="5546585" y="-867616"/>
            <a:ext cx="1041400" cy="11736595"/>
          </a:xfrm>
          <a:prstGeom prst="rightBrace">
            <a:avLst>
              <a:gd name="adj1" fmla="val 110772"/>
              <a:gd name="adj2" fmla="val 49846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CCDC5E-8C56-374E-BA30-2AB73CF9C479}"/>
              </a:ext>
            </a:extLst>
          </p:cNvPr>
          <p:cNvSpPr/>
          <p:nvPr/>
        </p:nvSpPr>
        <p:spPr>
          <a:xfrm>
            <a:off x="8378605" y="2208684"/>
            <a:ext cx="383731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Clinical significance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Reported genes</a:t>
            </a:r>
            <a:endParaRPr lang="en-GB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Most associated risk allele</a:t>
            </a:r>
            <a:endParaRPr lang="en-GB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P-value</a:t>
            </a:r>
            <a:endParaRPr lang="en-GB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Inheritance type</a:t>
            </a:r>
            <a:endParaRPr lang="en-GB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Beta coefficient</a:t>
            </a:r>
            <a:endParaRPr lang="en-GB" dirty="0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A2841B8F-ADF0-E744-B21D-20BA88365210}"/>
              </a:ext>
            </a:extLst>
          </p:cNvPr>
          <p:cNvSpPr/>
          <p:nvPr/>
        </p:nvSpPr>
        <p:spPr bwMode="auto">
          <a:xfrm>
            <a:off x="2469031" y="1690265"/>
            <a:ext cx="547582" cy="527409"/>
          </a:xfrm>
          <a:prstGeom prst="plus">
            <a:avLst>
              <a:gd name="adj" fmla="val 3794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C69D03D5-15AA-994A-90DD-D8D5C48EE7CD}"/>
              </a:ext>
            </a:extLst>
          </p:cNvPr>
          <p:cNvSpPr/>
          <p:nvPr/>
        </p:nvSpPr>
        <p:spPr bwMode="auto">
          <a:xfrm>
            <a:off x="8383074" y="1681275"/>
            <a:ext cx="547582" cy="527409"/>
          </a:xfrm>
          <a:prstGeom prst="plus">
            <a:avLst>
              <a:gd name="adj" fmla="val 3794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10793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EB44-4179-F94B-AC45-480958D3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available by species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CD2731-21DC-8D4F-A066-C24880B2D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79894"/>
              </p:ext>
            </p:extLst>
          </p:nvPr>
        </p:nvGraphicFramePr>
        <p:xfrm>
          <a:off x="543697" y="1217489"/>
          <a:ext cx="11145789" cy="3438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421">
                  <a:extLst>
                    <a:ext uri="{9D8B030D-6E8A-4147-A177-3AD203B41FA5}">
                      <a16:colId xmlns:a16="http://schemas.microsoft.com/office/drawing/2014/main" val="1295733625"/>
                    </a:ext>
                  </a:extLst>
                </a:gridCol>
                <a:gridCol w="1368855">
                  <a:extLst>
                    <a:ext uri="{9D8B030D-6E8A-4147-A177-3AD203B41FA5}">
                      <a16:colId xmlns:a16="http://schemas.microsoft.com/office/drawing/2014/main" val="418885966"/>
                    </a:ext>
                  </a:extLst>
                </a:gridCol>
                <a:gridCol w="1107987">
                  <a:extLst>
                    <a:ext uri="{9D8B030D-6E8A-4147-A177-3AD203B41FA5}">
                      <a16:colId xmlns:a16="http://schemas.microsoft.com/office/drawing/2014/main" val="4036608020"/>
                    </a:ext>
                  </a:extLst>
                </a:gridCol>
                <a:gridCol w="1238421">
                  <a:extLst>
                    <a:ext uri="{9D8B030D-6E8A-4147-A177-3AD203B41FA5}">
                      <a16:colId xmlns:a16="http://schemas.microsoft.com/office/drawing/2014/main" val="4192317835"/>
                    </a:ext>
                  </a:extLst>
                </a:gridCol>
                <a:gridCol w="1238421">
                  <a:extLst>
                    <a:ext uri="{9D8B030D-6E8A-4147-A177-3AD203B41FA5}">
                      <a16:colId xmlns:a16="http://schemas.microsoft.com/office/drawing/2014/main" val="1196333815"/>
                    </a:ext>
                  </a:extLst>
                </a:gridCol>
                <a:gridCol w="1238421">
                  <a:extLst>
                    <a:ext uri="{9D8B030D-6E8A-4147-A177-3AD203B41FA5}">
                      <a16:colId xmlns:a16="http://schemas.microsoft.com/office/drawing/2014/main" val="703546781"/>
                    </a:ext>
                  </a:extLst>
                </a:gridCol>
                <a:gridCol w="1238421">
                  <a:extLst>
                    <a:ext uri="{9D8B030D-6E8A-4147-A177-3AD203B41FA5}">
                      <a16:colId xmlns:a16="http://schemas.microsoft.com/office/drawing/2014/main" val="1645759767"/>
                    </a:ext>
                  </a:extLst>
                </a:gridCol>
                <a:gridCol w="1238421">
                  <a:extLst>
                    <a:ext uri="{9D8B030D-6E8A-4147-A177-3AD203B41FA5}">
                      <a16:colId xmlns:a16="http://schemas.microsoft.com/office/drawing/2014/main" val="1854490083"/>
                    </a:ext>
                  </a:extLst>
                </a:gridCol>
                <a:gridCol w="1238421">
                  <a:extLst>
                    <a:ext uri="{9D8B030D-6E8A-4147-A177-3AD203B41FA5}">
                      <a16:colId xmlns:a16="http://schemas.microsoft.com/office/drawing/2014/main" val="2319767398"/>
                    </a:ext>
                  </a:extLst>
                </a:gridCol>
              </a:tblGrid>
              <a:tr h="93613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Helvetica Neue LT Pro 45 Light" panose="020B0403020202020204" pitchFamily="34" charset="77"/>
                        </a:rPr>
                        <a:t>Feature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76261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47736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154,588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64,619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50,788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84814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Variant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4,978,589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71613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latin typeface="Helvetica Neue LT Pro 45 Light" panose="020B0403020202020204" pitchFamily="34" charset="77"/>
                        </a:rPr>
                        <a:t>StructuralVariant</a:t>
                      </a:r>
                      <a:endParaRPr lang="en-US" sz="20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116,854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58930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QTL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2,266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4,723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100,171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17,588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1,072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Helvetica Neue LT Pro 45 Light" panose="020B04030202020202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451056"/>
                  </a:ext>
                </a:extLst>
              </a:tr>
              <a:tr h="450278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Sources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17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9943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F1760D-CB21-E241-8212-54AC9AFF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60" y="1283193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D2BF87-9EB5-0E49-991B-415A07FA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39" y="1283193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E1CF2-6DF5-3743-96D3-BE20997E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869" y="1283193"/>
            <a:ext cx="812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EE3F9-E65A-C143-B9F9-78FA20F2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199" y="1283193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E6E04-BA5A-724A-8CC2-18CDCA6E6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392" y="1283193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7BC85-D1C3-4942-99EE-6C2133A1F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6686" y="1283193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E179-11E1-784F-8C4A-222F27930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0174" y="1283193"/>
            <a:ext cx="8128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75B2ED-C47E-1D49-96EA-5337EF7DB2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171" y="12831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3829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863E-5F22-3446-9C35-EA2756BF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Phenotypes linked to rs2470893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3444D-FD3A-4B47-938C-93E8B1B5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29"/>
            <a:ext cx="11879203" cy="40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49547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1E6D-D83D-7541-BA4B-C7F2775B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naming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81B18-FCCE-8D41-A9D3-0791FE8D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 sources describe the phenotypes/ diseases in different ways</a:t>
            </a:r>
          </a:p>
          <a:p>
            <a:pPr lvl="1"/>
            <a:r>
              <a:rPr lang="en-GB" dirty="0"/>
              <a:t>We need to normalise the descriptions for easy querying</a:t>
            </a:r>
          </a:p>
          <a:p>
            <a:pPr lvl="1"/>
            <a:r>
              <a:rPr lang="en-GB" dirty="0"/>
              <a:t>Also need to respect the original data</a:t>
            </a:r>
          </a:p>
          <a:p>
            <a:pPr lvl="1"/>
            <a:r>
              <a:rPr lang="en-GB" dirty="0"/>
              <a:t>Features are often reported as associated with a disease sub type making it complex to extract all loci of interest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509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9D3026F8-17BA-C84A-8173-8875E3601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885824"/>
            <a:ext cx="7772400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0200" indent="-330200" eaLnBrk="0" hangingPunct="0"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914400" indent="-457200" eaLnBrk="0" hangingPunct="0"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endParaRPr lang="en-US" altLang="x-none" sz="2000" dirty="0">
              <a:solidFill>
                <a:srgbClr val="000000"/>
              </a:solidFill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CHROM – chromosome name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POS – reference position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ID – unique identifier(s)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REF – reference allele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ALT – alternate allele(s)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QUAL – quality score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FILTER – </a:t>
            </a:r>
            <a:r>
              <a:rPr lang="en-US" altLang="en-US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“</a:t>
            </a: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PASS</a:t>
            </a:r>
            <a:r>
              <a:rPr lang="en-US" altLang="en-US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”</a:t>
            </a: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 or list of failed filters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INFO – additional / miscellaneous information</a:t>
            </a:r>
          </a:p>
          <a:p>
            <a:pPr lvl="1" eaLnBrk="1" hangingPunct="1">
              <a:spcBef>
                <a:spcPts val="450"/>
              </a:spcBef>
              <a:buClr>
                <a:srgbClr val="8D1C0B"/>
              </a:buClr>
              <a:buFont typeface="Arial" charset="0"/>
              <a:buAutoNum type="arabicPeriod"/>
            </a:pPr>
            <a:r>
              <a:rPr lang="en-US" altLang="x-none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FORMAT – genotype specification</a:t>
            </a:r>
          </a:p>
          <a:p>
            <a:pPr eaLnBrk="1" hangingPunct="1">
              <a:spcBef>
                <a:spcPts val="450"/>
              </a:spcBef>
            </a:pPr>
            <a:endParaRPr lang="en-US" altLang="x-none" sz="1600" dirty="0">
              <a:solidFill>
                <a:srgbClr val="000000"/>
              </a:solidFill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  <a:p>
            <a:pPr eaLnBrk="1" hangingPunct="1">
              <a:spcBef>
                <a:spcPts val="450"/>
              </a:spcBef>
            </a:pPr>
            <a:endParaRPr lang="en-US" altLang="x-none" sz="1600" dirty="0">
              <a:solidFill>
                <a:srgbClr val="000000"/>
              </a:solidFill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  <a:p>
            <a:pPr eaLnBrk="1" hangingPunct="1">
              <a:spcBef>
                <a:spcPts val="450"/>
              </a:spcBef>
            </a:pPr>
            <a:endParaRPr lang="en-US" altLang="x-none" sz="1600" dirty="0">
              <a:solidFill>
                <a:srgbClr val="000000"/>
              </a:solidFill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  <a:p>
            <a:pPr eaLnBrk="1" hangingPunct="1">
              <a:spcBef>
                <a:spcPts val="450"/>
              </a:spcBef>
            </a:pPr>
            <a:endParaRPr lang="en-US" altLang="x-none" sz="1600" dirty="0">
              <a:solidFill>
                <a:srgbClr val="000000"/>
              </a:solidFill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65B762F-4435-4A45-A554-F31C2E384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941888"/>
            <a:ext cx="8640763" cy="10795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#CHROM POS     ID        REF ALT    QUAL FILTER INFO           FORMAT </a:t>
            </a:r>
            <a:r>
              <a:rPr lang="is-IS" sz="1400" dirty="0">
                <a:solidFill>
                  <a:srgbClr val="000000"/>
                </a:solidFill>
                <a:latin typeface="Courier"/>
                <a:cs typeface="Courier"/>
              </a:rPr>
              <a:t>NA00001</a:t>
            </a: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pPr>
              <a:defRPr/>
            </a:pP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20     14370   rs6054257 </a:t>
            </a:r>
            <a:r>
              <a:rPr lang="pt-BR" sz="1400" dirty="0" err="1">
                <a:solidFill>
                  <a:srgbClr val="000000"/>
                </a:solidFill>
                <a:latin typeface="Courier"/>
                <a:cs typeface="Courier"/>
              </a:rPr>
              <a:t>G</a:t>
            </a: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   A      29   PASS   AF=0.5         GT     0|0 </a:t>
            </a:r>
          </a:p>
          <a:p>
            <a:pPr>
              <a:defRPr/>
            </a:pP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20     17330   .         </a:t>
            </a:r>
            <a:r>
              <a:rPr lang="pt-BR" sz="1400" dirty="0" err="1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   A      3    q10    AF=0.017       GT     1|1</a:t>
            </a:r>
          </a:p>
          <a:p>
            <a:pPr>
              <a:defRPr/>
            </a:pPr>
            <a:r>
              <a:rPr lang="pt-BR" sz="1400" dirty="0">
                <a:solidFill>
                  <a:srgbClr val="000000"/>
                </a:solidFill>
                <a:latin typeface="Courier"/>
                <a:cs typeface="Courier"/>
              </a:rPr>
              <a:t>20     1110696 rs6040355 A   G,T    67   PASS   AF=0.333,0.667 GT     0|2</a:t>
            </a:r>
            <a:endParaRPr lang="en-GB" sz="1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447A6A-37C3-0D47-94B5-34319AAA1231}"/>
              </a:ext>
            </a:extLst>
          </p:cNvPr>
          <p:cNvSpPr txBox="1">
            <a:spLocks/>
          </p:cNvSpPr>
          <p:nvPr/>
        </p:nvSpPr>
        <p:spPr bwMode="auto">
          <a:xfrm>
            <a:off x="549275" y="533400"/>
            <a:ext cx="29384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3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VCF format</a:t>
            </a:r>
          </a:p>
        </p:txBody>
      </p:sp>
    </p:spTree>
    <p:extLst>
      <p:ext uri="{BB962C8B-B14F-4D97-AF65-F5344CB8AC3E}">
        <p14:creationId xmlns:p14="http://schemas.microsoft.com/office/powerpoint/2010/main" val="3121578392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812F-2FB0-7448-B946-4DD10EA6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3748-D080-DC45-9E85-1A2ECE02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phenotype and disease ontologies to organise descriptions and allow query and display by synonym and child/parent term.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08863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09E5-93DA-7F45-B5A7-141139A2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mapping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5421F-E1DF-074E-9E5F-E6479C7C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508327"/>
            <a:ext cx="2467939" cy="67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DCC7C-15BB-434B-8785-C28B6486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993579"/>
            <a:ext cx="1788371" cy="967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78F8D0-9A19-3841-B67D-FEB2AC4D2738}"/>
              </a:ext>
            </a:extLst>
          </p:cNvPr>
          <p:cNvSpPr/>
          <p:nvPr/>
        </p:nvSpPr>
        <p:spPr bwMode="auto">
          <a:xfrm>
            <a:off x="3958814" y="1269402"/>
            <a:ext cx="2420471" cy="6669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dirty="0"/>
              <a:t>Import phenotype descriptions +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82657-74F1-C042-93B9-42C57BED0274}"/>
              </a:ext>
            </a:extLst>
          </p:cNvPr>
          <p:cNvSpPr/>
          <p:nvPr/>
        </p:nvSpPr>
        <p:spPr bwMode="auto">
          <a:xfrm>
            <a:off x="3958813" y="2446765"/>
            <a:ext cx="2420471" cy="6669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981200"/>
            <a:r>
              <a:rPr lang="en-GB" sz="1600" dirty="0" err="1"/>
              <a:t>Zooma</a:t>
            </a:r>
            <a:r>
              <a:rPr lang="en-GB" sz="1600" dirty="0"/>
              <a:t> exact match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197DEB-8828-1643-A7E7-85CA7B9B5FCF}"/>
              </a:ext>
            </a:extLst>
          </p:cNvPr>
          <p:cNvSpPr/>
          <p:nvPr/>
        </p:nvSpPr>
        <p:spPr bwMode="auto">
          <a:xfrm>
            <a:off x="3958812" y="3624128"/>
            <a:ext cx="2420471" cy="6669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dirty="0"/>
              <a:t>OLS exact match on full string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C13F3-7022-6F4F-8200-D79736D3F9E1}"/>
              </a:ext>
            </a:extLst>
          </p:cNvPr>
          <p:cNvSpPr/>
          <p:nvPr/>
        </p:nvSpPr>
        <p:spPr bwMode="auto">
          <a:xfrm>
            <a:off x="3958811" y="4801492"/>
            <a:ext cx="2420471" cy="6669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dirty="0"/>
              <a:t>OLS exact match on partial string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C17CB-15A3-B141-9279-03A6AFA71A9F}"/>
              </a:ext>
            </a:extLst>
          </p:cNvPr>
          <p:cNvSpPr/>
          <p:nvPr/>
        </p:nvSpPr>
        <p:spPr>
          <a:xfrm>
            <a:off x="5511095" y="198568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All descriptions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A023A6-DDAA-084E-B009-71DEE4531517}"/>
              </a:ext>
            </a:extLst>
          </p:cNvPr>
          <p:cNvSpPr/>
          <p:nvPr/>
        </p:nvSpPr>
        <p:spPr>
          <a:xfrm>
            <a:off x="5511095" y="3184267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Unmapped descriptions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CAE8C-16B9-BC44-938A-2E68F8B31222}"/>
              </a:ext>
            </a:extLst>
          </p:cNvPr>
          <p:cNvSpPr/>
          <p:nvPr/>
        </p:nvSpPr>
        <p:spPr>
          <a:xfrm>
            <a:off x="245371" y="5584129"/>
            <a:ext cx="5077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www.ebi.ac.uk</a:t>
            </a:r>
            <a:r>
              <a:rPr lang="en-US" dirty="0"/>
              <a:t>/spot/ontology/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BD734CD7-E7E2-E640-AD14-FC10353209BC}"/>
              </a:ext>
            </a:extLst>
          </p:cNvPr>
          <p:cNvSpPr/>
          <p:nvPr/>
        </p:nvSpPr>
        <p:spPr bwMode="auto">
          <a:xfrm>
            <a:off x="4382613" y="1966211"/>
            <a:ext cx="643299" cy="59569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727B0B8-3ABE-B94E-B437-43C82AE395EB}"/>
              </a:ext>
            </a:extLst>
          </p:cNvPr>
          <p:cNvSpPr/>
          <p:nvPr/>
        </p:nvSpPr>
        <p:spPr bwMode="auto">
          <a:xfrm>
            <a:off x="4382613" y="3137426"/>
            <a:ext cx="643299" cy="59569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0FCE0CD-FE3D-1B4C-B8A7-EA2C894C7EA1}"/>
              </a:ext>
            </a:extLst>
          </p:cNvPr>
          <p:cNvSpPr/>
          <p:nvPr/>
        </p:nvSpPr>
        <p:spPr bwMode="auto">
          <a:xfrm>
            <a:off x="4382613" y="4312618"/>
            <a:ext cx="643299" cy="59569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AEB02-527F-B445-AC00-03DE1CBE8193}"/>
              </a:ext>
            </a:extLst>
          </p:cNvPr>
          <p:cNvSpPr/>
          <p:nvPr/>
        </p:nvSpPr>
        <p:spPr>
          <a:xfrm>
            <a:off x="5511095" y="4351151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Unmapped descriptions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F6E8FC-D0EB-2046-96BB-A0256B413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736" y="1801002"/>
            <a:ext cx="1836664" cy="18285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39601E-0717-0548-9E43-4383E6BB6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752" y="3693405"/>
            <a:ext cx="3605131" cy="7730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FD9B25-551A-0B44-873E-27DF04A23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283" y="4978235"/>
            <a:ext cx="5219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63511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A3F9F-161B-E74D-8861-C17F13868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73" y="1394965"/>
            <a:ext cx="12221073" cy="4147041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DEF73C-123F-AC4C-AC30-6E1F8974661E}"/>
              </a:ext>
            </a:extLst>
          </p:cNvPr>
          <p:cNvSpPr/>
          <p:nvPr/>
        </p:nvSpPr>
        <p:spPr bwMode="auto">
          <a:xfrm>
            <a:off x="4840942" y="1753496"/>
            <a:ext cx="2872292" cy="36576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3E8EF6-9DF5-CF44-B683-4FC95A4E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mappings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54CF7-28E6-334B-843D-BB390450C668}"/>
              </a:ext>
            </a:extLst>
          </p:cNvPr>
          <p:cNvSpPr/>
          <p:nvPr/>
        </p:nvSpPr>
        <p:spPr>
          <a:xfrm>
            <a:off x="10545771" y="939033"/>
            <a:ext cx="1501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Luxi Sans"/>
              </a:rPr>
              <a:t>rs2470893</a:t>
            </a:r>
            <a:endParaRPr lang="en-GB" b="1" i="0" dirty="0">
              <a:solidFill>
                <a:srgbClr val="333333"/>
              </a:solidFill>
              <a:effectLst/>
              <a:latin typeface="Luxi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F68DF-229D-9A42-9354-B4988399ADC9}"/>
              </a:ext>
            </a:extLst>
          </p:cNvPr>
          <p:cNvSpPr/>
          <p:nvPr/>
        </p:nvSpPr>
        <p:spPr>
          <a:xfrm>
            <a:off x="0" y="554200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http://www.ensembl.org/Homo_sapiens/Variation/Phenotype?r=15:74726608-74727608;v=rs2470893;vdb=variation;vf=1851694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8116535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1515-26C6-EB42-B246-094AC322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PhenotypeFeature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BBBE81-7295-0E43-8113-C09B4D359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031678"/>
              </p:ext>
            </p:extLst>
          </p:nvPr>
        </p:nvGraphicFramePr>
        <p:xfrm>
          <a:off x="614381" y="945576"/>
          <a:ext cx="10429858" cy="5091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12126">
                  <a:extLst>
                    <a:ext uri="{9D8B030D-6E8A-4147-A177-3AD203B41FA5}">
                      <a16:colId xmlns:a16="http://schemas.microsoft.com/office/drawing/2014/main" val="1495293839"/>
                    </a:ext>
                  </a:extLst>
                </a:gridCol>
                <a:gridCol w="2288656">
                  <a:extLst>
                    <a:ext uri="{9D8B030D-6E8A-4147-A177-3AD203B41FA5}">
                      <a16:colId xmlns:a16="http://schemas.microsoft.com/office/drawing/2014/main" val="1095113576"/>
                    </a:ext>
                  </a:extLst>
                </a:gridCol>
                <a:gridCol w="4029076">
                  <a:extLst>
                    <a:ext uri="{9D8B030D-6E8A-4147-A177-3AD203B41FA5}">
                      <a16:colId xmlns:a16="http://schemas.microsoft.com/office/drawing/2014/main" val="2376448611"/>
                    </a:ext>
                  </a:extLst>
                </a:gridCol>
              </a:tblGrid>
              <a:tr h="376070">
                <a:tc>
                  <a:txBody>
                    <a:bodyPr/>
                    <a:lstStyle/>
                    <a:p>
                      <a:r>
                        <a:rPr lang="en-US" sz="1800" b="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Return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Example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862883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$pf-&gt;type()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latin typeface="+mn-lt"/>
                          <a:ea typeface="Calibri" charset="0"/>
                          <a:cs typeface="Calibri" charset="0"/>
                        </a:rPr>
                        <a:t>Gene, Variation, </a:t>
                      </a:r>
                      <a:r>
                        <a:rPr lang="en-GB" sz="1600" b="0" dirty="0" err="1">
                          <a:latin typeface="+mn-lt"/>
                          <a:ea typeface="Calibri" charset="0"/>
                          <a:cs typeface="Calibri" charset="0"/>
                        </a:rPr>
                        <a:t>StructuralVariation</a:t>
                      </a:r>
                      <a:r>
                        <a:rPr lang="en-GB" sz="1600" b="0" dirty="0">
                          <a:latin typeface="+mn-lt"/>
                          <a:ea typeface="Calibri" charset="0"/>
                          <a:cs typeface="Calibri" charset="0"/>
                        </a:rPr>
                        <a:t>, QTL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39079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object_id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latin typeface="+mn-lt"/>
                          <a:ea typeface="Calibri" charset="0"/>
                          <a:cs typeface="Calibri" charset="0"/>
                        </a:rPr>
                        <a:t>Feature name e.g. </a:t>
                      </a:r>
                      <a:r>
                        <a:rPr lang="en-US" sz="1600" dirty="0"/>
                        <a:t>rs2470893</a:t>
                      </a:r>
                      <a:endParaRPr lang="en-GB" sz="1600" b="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381989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$pf-&gt;phenotype()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Phenotype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</a:rPr>
                        <a:t>Bio::</a:t>
                      </a:r>
                      <a:r>
                        <a:rPr lang="en-GB" sz="1600" dirty="0" err="1">
                          <a:latin typeface="+mn-lt"/>
                        </a:rPr>
                        <a:t>EnsEMBL</a:t>
                      </a:r>
                      <a:r>
                        <a:rPr lang="en-GB" sz="1600" dirty="0">
                          <a:latin typeface="+mn-lt"/>
                        </a:rPr>
                        <a:t>::Variation::Phenotype</a:t>
                      </a:r>
                      <a:endParaRPr lang="en-GB" sz="1600" b="1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13564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$pf-&gt;phenotype-&gt;description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latin typeface="+mn-lt"/>
                          <a:ea typeface="Calibri" charset="0"/>
                          <a:cs typeface="Calibri" charset="0"/>
                        </a:rPr>
                        <a:t>Caffeine consumption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998092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$pf-&gt;source()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Source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</a:rPr>
                        <a:t>Bio::</a:t>
                      </a:r>
                      <a:r>
                        <a:rPr lang="en-GB" sz="1600" dirty="0" err="1">
                          <a:latin typeface="+mn-lt"/>
                        </a:rPr>
                        <a:t>EnsEMBL</a:t>
                      </a:r>
                      <a:r>
                        <a:rPr lang="en-GB" sz="1600" dirty="0">
                          <a:latin typeface="+mn-lt"/>
                        </a:rPr>
                        <a:t>::Variation::Source</a:t>
                      </a:r>
                      <a:endParaRPr lang="en-GB" sz="1600" b="1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69029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$pf-&gt;source-&gt;name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</a:rPr>
                        <a:t>NHGRI-EBI GWAS </a:t>
                      </a:r>
                      <a:r>
                        <a:rPr lang="en-GB" sz="1600" dirty="0" err="1">
                          <a:latin typeface="+mn-lt"/>
                        </a:rPr>
                        <a:t>catalog</a:t>
                      </a:r>
                      <a:endParaRPr lang="en-GB" sz="1600" b="1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208352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associated_gene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1600" dirty="0">
                        <a:latin typeface="Courier New" panose="02070309020205020404" pitchFamily="49" charset="0"/>
                        <a:ea typeface="Consolas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</a:rPr>
                        <a:t>CDKN2BAS,NOTCH2</a:t>
                      </a:r>
                      <a:endParaRPr lang="en-GB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031830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risk_allele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1600" dirty="0">
                        <a:latin typeface="Courier New" panose="02070309020205020404" pitchFamily="49" charset="0"/>
                        <a:ea typeface="Consolas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111748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p_value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1600" dirty="0">
                        <a:latin typeface="Courier New" panose="02070309020205020404" pitchFamily="49" charset="0"/>
                        <a:ea typeface="Consolas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</a:rPr>
                        <a:t>6e-07</a:t>
                      </a:r>
                      <a:endParaRPr lang="en-GB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397759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ea typeface="Consolas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ea typeface="Consolas" charset="0"/>
                          <a:cs typeface="Courier New" panose="02070309020205020404" pitchFamily="49" charset="0"/>
                        </a:rPr>
                        <a:t>get_all_ontology_accessions</a:t>
                      </a:r>
                      <a:endParaRPr lang="en-US" sz="1600" dirty="0">
                        <a:latin typeface="Courier New" panose="02070309020205020404" pitchFamily="49" charset="0"/>
                        <a:ea typeface="Consolas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Arrayref</a:t>
                      </a:r>
                      <a:r>
                        <a:rPr lang="en-US" sz="1600" dirty="0"/>
                        <a:t> of 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  <a:cs typeface="Calibri" charset="0"/>
                        </a:rPr>
                        <a:t>[</a:t>
                      </a:r>
                      <a:r>
                        <a:rPr lang="en-US" sz="1600" dirty="0">
                          <a:latin typeface="+mn-lt"/>
                        </a:rPr>
                        <a:t>EFO:0004330, EFO:0006782</a:t>
                      </a:r>
                      <a:r>
                        <a:rPr lang="en-GB" sz="1600" dirty="0">
                          <a:latin typeface="+mn-lt"/>
                          <a:cs typeface="Calibri" charset="0"/>
                        </a:rPr>
                        <a:t>]</a:t>
                      </a:r>
                      <a:endParaRPr lang="en-GB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649613"/>
                  </a:ext>
                </a:extLst>
              </a:tr>
              <a:tr h="37607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seq_region_name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1600" dirty="0">
                        <a:latin typeface="Courier New" panose="02070309020205020404" pitchFamily="49" charset="0"/>
                        <a:ea typeface="Consolas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String 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n-lt"/>
                        </a:rPr>
                        <a:t>15, X</a:t>
                      </a:r>
                      <a:endParaRPr lang="en-GB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9943"/>
                  </a:ext>
                </a:extLst>
              </a:tr>
              <a:tr h="49947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seq_region_start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$pf-&gt;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seq_region_end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1600" dirty="0">
                        <a:latin typeface="Courier New" panose="02070309020205020404" pitchFamily="49" charset="0"/>
                        <a:ea typeface="Consolas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Int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74727108</a:t>
                      </a:r>
                    </a:p>
                    <a:p>
                      <a:r>
                        <a:rPr lang="en-US" sz="1600" dirty="0">
                          <a:latin typeface="+mn-lt"/>
                        </a:rPr>
                        <a:t>74727108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04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70255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0BCA-0ADE-3743-A89A-4CBAFD10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ontologies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7780289-A005-E34E-9919-332CE39BD0D3}"/>
              </a:ext>
            </a:extLst>
          </p:cNvPr>
          <p:cNvSpPr/>
          <p:nvPr/>
        </p:nvSpPr>
        <p:spPr>
          <a:xfrm>
            <a:off x="368300" y="1066800"/>
            <a:ext cx="11426303" cy="3797516"/>
          </a:xfrm>
          <a:prstGeom prst="rect">
            <a:avLst/>
          </a:prstGeom>
          <a:noFill/>
          <a:ln w="15840">
            <a:solidFill>
              <a:srgbClr val="808080"/>
            </a:solidFill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Create a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PhenotypeFeature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adaptor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For example create a variation adaptor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pfa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$registry-&gt;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get_adaptor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(‘human’, ‘variation’, 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PhenotypeFeature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’);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Add ontology mappings to the output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pfa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-&gt;_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include_ontology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(1);</a:t>
            </a:r>
          </a:p>
        </p:txBody>
      </p:sp>
    </p:spTree>
    <p:extLst>
      <p:ext uri="{BB962C8B-B14F-4D97-AF65-F5344CB8AC3E}">
        <p14:creationId xmlns:p14="http://schemas.microsoft.com/office/powerpoint/2010/main" val="3196573105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25FED-244E-5241-8732-5B259A5B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3862E-C382-4E4D-A605-2402C6D4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4795838"/>
          </a:xfrm>
        </p:spPr>
        <p:txBody>
          <a:bodyPr/>
          <a:lstStyle/>
          <a:p>
            <a:r>
              <a:rPr lang="en-GB" dirty="0"/>
              <a:t>After reading a publication about the first genome-wide association study of habitual caffeine intake you want to collect all phenotype data that has been linked to rs2470893.</a:t>
            </a:r>
          </a:p>
          <a:p>
            <a:pPr lvl="1"/>
            <a:r>
              <a:rPr lang="en-GB" dirty="0"/>
              <a:t>Fetch all </a:t>
            </a:r>
            <a:r>
              <a:rPr lang="en-GB" dirty="0" err="1"/>
              <a:t>PhenotypeFeatures</a:t>
            </a:r>
            <a:r>
              <a:rPr lang="en-GB" dirty="0"/>
              <a:t> for variation rs2470893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PhenotypeFeature</a:t>
            </a:r>
            <a:r>
              <a:rPr lang="en-GB" dirty="0"/>
              <a:t> print phenotype description, source name, risk allele, p-value and ontology accessions</a:t>
            </a:r>
          </a:p>
          <a:p>
            <a:r>
              <a:rPr lang="en-GB" dirty="0"/>
              <a:t>You want to study all features that have been linked to coffee consumption (phenotype accession = EFO:0007872)</a:t>
            </a:r>
          </a:p>
          <a:p>
            <a:pPr lvl="1"/>
            <a:r>
              <a:rPr lang="en-GB" dirty="0"/>
              <a:t>Fetch all </a:t>
            </a:r>
            <a:r>
              <a:rPr lang="en-GB" dirty="0" err="1"/>
              <a:t>PhenotypeFeatures</a:t>
            </a:r>
            <a:r>
              <a:rPr lang="en-GB" dirty="0"/>
              <a:t> for phenotype accession EFO:0007872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PhenotypeFeature</a:t>
            </a:r>
            <a:r>
              <a:rPr lang="en-GB" dirty="0"/>
              <a:t> print type, </a:t>
            </a:r>
            <a:r>
              <a:rPr lang="en-GB" dirty="0" err="1"/>
              <a:t>object_id</a:t>
            </a:r>
            <a:r>
              <a:rPr lang="en-GB" dirty="0"/>
              <a:t>, phenotype description and source name. You can use </a:t>
            </a:r>
            <a:r>
              <a:rPr lang="en-GB" i="1" dirty="0" err="1"/>
              <a:t>fetch_all_by_phenotype_accession_source</a:t>
            </a:r>
            <a:r>
              <a:rPr lang="en-GB" i="1" dirty="0"/>
              <a:t> </a:t>
            </a:r>
            <a:r>
              <a:rPr lang="en-GB" dirty="0"/>
              <a:t>without providing a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2826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0A09-37FC-894F-96AB-6E0A95C4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DB7B2-C911-EA47-B593-727176B06A03}"/>
              </a:ext>
            </a:extLst>
          </p:cNvPr>
          <p:cNvSpPr txBox="1">
            <a:spLocks/>
          </p:cNvSpPr>
          <p:nvPr/>
        </p:nvSpPr>
        <p:spPr>
          <a:xfrm>
            <a:off x="4388767" y="1624405"/>
            <a:ext cx="7294038" cy="3263504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Nonrandom association of alleles at different loci</a:t>
            </a:r>
          </a:p>
          <a:p>
            <a:r>
              <a:rPr lang="en-US" kern="0" dirty="0"/>
              <a:t>LD is a population-specific measurement</a:t>
            </a:r>
          </a:p>
          <a:p>
            <a:endParaRPr 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C6DD0-299C-794F-AD9C-09486D2A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035156" y="1468686"/>
            <a:ext cx="971886" cy="2996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735C4-4649-C841-88F9-F6D8DA987297}"/>
              </a:ext>
            </a:extLst>
          </p:cNvPr>
          <p:cNvSpPr txBox="1"/>
          <p:nvPr/>
        </p:nvSpPr>
        <p:spPr>
          <a:xfrm>
            <a:off x="2521099" y="1636484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C/T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E6A8E-C102-7B4B-9E37-03FE301FDF18}"/>
              </a:ext>
            </a:extLst>
          </p:cNvPr>
          <p:cNvSpPr txBox="1"/>
          <p:nvPr/>
        </p:nvSpPr>
        <p:spPr>
          <a:xfrm>
            <a:off x="3111007" y="1636484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813CF9-4A17-A84A-B460-9031C32CBD3C}"/>
              </a:ext>
            </a:extLst>
          </p:cNvPr>
          <p:cNvCxnSpPr>
            <a:stCxn id="6" idx="2"/>
          </p:cNvCxnSpPr>
          <p:nvPr/>
        </p:nvCxnSpPr>
        <p:spPr bwMode="auto">
          <a:xfrm>
            <a:off x="2861096" y="2098149"/>
            <a:ext cx="0" cy="51667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959C8E-E64E-A142-8090-B181C45F2061}"/>
              </a:ext>
            </a:extLst>
          </p:cNvPr>
          <p:cNvCxnSpPr>
            <a:stCxn id="7" idx="2"/>
          </p:cNvCxnSpPr>
          <p:nvPr/>
        </p:nvCxnSpPr>
        <p:spPr bwMode="auto">
          <a:xfrm flipH="1">
            <a:off x="3471047" y="2098149"/>
            <a:ext cx="5605" cy="46352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3B36EB-C1CE-B94B-97D4-D54E7F08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7" y="4379549"/>
            <a:ext cx="6671777" cy="927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AF0D-D68D-0D47-84E6-04C388671B25}"/>
              </a:ext>
            </a:extLst>
          </p:cNvPr>
          <p:cNvSpPr txBox="1"/>
          <p:nvPr/>
        </p:nvSpPr>
        <p:spPr>
          <a:xfrm>
            <a:off x="950767" y="403377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African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18958-1E8E-AF4C-9177-D1DC455ECCCD}"/>
              </a:ext>
            </a:extLst>
          </p:cNvPr>
          <p:cNvSpPr txBox="1"/>
          <p:nvPr/>
        </p:nvSpPr>
        <p:spPr>
          <a:xfrm>
            <a:off x="2015338" y="403377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American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60C5-76F1-CC44-984B-FDA5E27A6B1D}"/>
              </a:ext>
            </a:extLst>
          </p:cNvPr>
          <p:cNvSpPr txBox="1"/>
          <p:nvPr/>
        </p:nvSpPr>
        <p:spPr>
          <a:xfrm>
            <a:off x="3365244" y="4033773"/>
            <a:ext cx="139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East Asian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90AD7-8160-5B49-B30A-9C6BFF047B1C}"/>
              </a:ext>
            </a:extLst>
          </p:cNvPr>
          <p:cNvSpPr txBox="1"/>
          <p:nvPr/>
        </p:nvSpPr>
        <p:spPr>
          <a:xfrm>
            <a:off x="4843711" y="4033773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European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A977D-3246-0345-8FBF-DF56C667E7D0}"/>
              </a:ext>
            </a:extLst>
          </p:cNvPr>
          <p:cNvSpPr txBox="1"/>
          <p:nvPr/>
        </p:nvSpPr>
        <p:spPr>
          <a:xfrm>
            <a:off x="6222473" y="4033773"/>
            <a:ext cx="155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South Asian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3B132C-DA6D-D542-A291-22EF1B05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853" y="2967010"/>
            <a:ext cx="3471484" cy="25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8389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3">
            <a:extLst>
              <a:ext uri="{FF2B5EF4-FFF2-40B4-BE49-F238E27FC236}">
                <a16:creationId xmlns:a16="http://schemas.microsoft.com/office/drawing/2014/main" id="{6C973329-233A-8943-99FB-059B4588639D}"/>
              </a:ext>
            </a:extLst>
          </p:cNvPr>
          <p:cNvSpPr/>
          <p:nvPr/>
        </p:nvSpPr>
        <p:spPr>
          <a:xfrm>
            <a:off x="2403371" y="3978144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EFEF62-4274-5241-AF67-84BF0B7E993D}"/>
              </a:ext>
            </a:extLst>
          </p:cNvPr>
          <p:cNvGrpSpPr/>
          <p:nvPr/>
        </p:nvGrpSpPr>
        <p:grpSpPr>
          <a:xfrm>
            <a:off x="2644896" y="4272075"/>
            <a:ext cx="2603351" cy="1786295"/>
            <a:chOff x="4490608" y="1427510"/>
            <a:chExt cx="4393381" cy="2906991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9477566-2A1E-874D-B3D1-C9277949FA98}"/>
                </a:ext>
              </a:extLst>
            </p:cNvPr>
            <p:cNvSpPr/>
            <p:nvPr/>
          </p:nvSpPr>
          <p:spPr bwMode="auto">
            <a:xfrm>
              <a:off x="7247815" y="1459282"/>
              <a:ext cx="1057275" cy="1390650"/>
            </a:xfrm>
            <a:custGeom>
              <a:avLst/>
              <a:gdLst>
                <a:gd name="connsiteX0" fmla="*/ 0 w 1057275"/>
                <a:gd name="connsiteY0" fmla="*/ 692150 h 1390650"/>
                <a:gd name="connsiteX1" fmla="*/ 527050 w 1057275"/>
                <a:gd name="connsiteY1" fmla="*/ 0 h 1390650"/>
                <a:gd name="connsiteX2" fmla="*/ 1057275 w 1057275"/>
                <a:gd name="connsiteY2" fmla="*/ 692150 h 1390650"/>
                <a:gd name="connsiteX3" fmla="*/ 527050 w 1057275"/>
                <a:gd name="connsiteY3" fmla="*/ 1390650 h 1390650"/>
                <a:gd name="connsiteX4" fmla="*/ 0 w 1057275"/>
                <a:gd name="connsiteY4" fmla="*/ 69215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275" h="1390650">
                  <a:moveTo>
                    <a:pt x="0" y="692150"/>
                  </a:moveTo>
                  <a:lnTo>
                    <a:pt x="527050" y="0"/>
                  </a:lnTo>
                  <a:lnTo>
                    <a:pt x="1057275" y="692150"/>
                  </a:lnTo>
                  <a:lnTo>
                    <a:pt x="527050" y="13906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F0EDDED-0593-2E4A-B9EA-90B136E613C6}"/>
                </a:ext>
              </a:extLst>
            </p:cNvPr>
            <p:cNvSpPr/>
            <p:nvPr/>
          </p:nvSpPr>
          <p:spPr bwMode="auto">
            <a:xfrm>
              <a:off x="6149975" y="2862089"/>
              <a:ext cx="1057275" cy="1390650"/>
            </a:xfrm>
            <a:custGeom>
              <a:avLst/>
              <a:gdLst>
                <a:gd name="connsiteX0" fmla="*/ 0 w 1057275"/>
                <a:gd name="connsiteY0" fmla="*/ 692150 h 1390650"/>
                <a:gd name="connsiteX1" fmla="*/ 527050 w 1057275"/>
                <a:gd name="connsiteY1" fmla="*/ 0 h 1390650"/>
                <a:gd name="connsiteX2" fmla="*/ 1057275 w 1057275"/>
                <a:gd name="connsiteY2" fmla="*/ 692150 h 1390650"/>
                <a:gd name="connsiteX3" fmla="*/ 527050 w 1057275"/>
                <a:gd name="connsiteY3" fmla="*/ 1390650 h 1390650"/>
                <a:gd name="connsiteX4" fmla="*/ 0 w 1057275"/>
                <a:gd name="connsiteY4" fmla="*/ 69215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275" h="1390650">
                  <a:moveTo>
                    <a:pt x="0" y="692150"/>
                  </a:moveTo>
                  <a:lnTo>
                    <a:pt x="527050" y="0"/>
                  </a:lnTo>
                  <a:lnTo>
                    <a:pt x="1057275" y="692150"/>
                  </a:lnTo>
                  <a:lnTo>
                    <a:pt x="527050" y="13906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8A7C2835-C949-8142-A66D-B6DA82589B22}"/>
                </a:ext>
              </a:extLst>
            </p:cNvPr>
            <p:cNvSpPr/>
            <p:nvPr/>
          </p:nvSpPr>
          <p:spPr bwMode="auto">
            <a:xfrm rot="10800000">
              <a:off x="5598260" y="1466275"/>
              <a:ext cx="1059859" cy="6919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0DC3C3A1-C368-E143-B05D-641BE72CF487}"/>
                </a:ext>
              </a:extLst>
            </p:cNvPr>
            <p:cNvSpPr/>
            <p:nvPr/>
          </p:nvSpPr>
          <p:spPr bwMode="auto">
            <a:xfrm rot="10800000">
              <a:off x="6698912" y="1463628"/>
              <a:ext cx="1059859" cy="69191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B6AE83-9553-3947-8A19-EDE1AB326CE2}"/>
                </a:ext>
              </a:extLst>
            </p:cNvPr>
            <p:cNvSpPr/>
            <p:nvPr/>
          </p:nvSpPr>
          <p:spPr bwMode="auto">
            <a:xfrm rot="10800000">
              <a:off x="7824130" y="1427510"/>
              <a:ext cx="1059859" cy="691919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EA3210B6-DDE4-B94B-9ADF-DEEB060395CE}"/>
                </a:ext>
              </a:extLst>
            </p:cNvPr>
            <p:cNvSpPr/>
            <p:nvPr/>
          </p:nvSpPr>
          <p:spPr bwMode="auto">
            <a:xfrm rot="10800000">
              <a:off x="5043764" y="2156170"/>
              <a:ext cx="1059859" cy="691919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99743C47-F70B-4E4A-BC8C-C11A3CDBDF7C}"/>
                </a:ext>
              </a:extLst>
            </p:cNvPr>
            <p:cNvSpPr/>
            <p:nvPr/>
          </p:nvSpPr>
          <p:spPr bwMode="auto">
            <a:xfrm rot="10800000">
              <a:off x="6147145" y="2156170"/>
              <a:ext cx="1059859" cy="6919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D8C42DC-9D58-4B4F-A308-0D5D60056100}"/>
                </a:ext>
              </a:extLst>
            </p:cNvPr>
            <p:cNvSpPr/>
            <p:nvPr/>
          </p:nvSpPr>
          <p:spPr bwMode="auto">
            <a:xfrm rot="10800000">
              <a:off x="7813563" y="1466274"/>
              <a:ext cx="1059859" cy="691919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5A0B7DF-5264-C540-A11C-2A6E7D0D4E55}"/>
                </a:ext>
              </a:extLst>
            </p:cNvPr>
            <p:cNvSpPr/>
            <p:nvPr/>
          </p:nvSpPr>
          <p:spPr bwMode="auto">
            <a:xfrm rot="10800000">
              <a:off x="6703531" y="2858824"/>
              <a:ext cx="1059859" cy="69191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06B068BF-465A-5B4B-A6C6-2D3FF5A6B33D}"/>
                </a:ext>
              </a:extLst>
            </p:cNvPr>
            <p:cNvSpPr/>
            <p:nvPr/>
          </p:nvSpPr>
          <p:spPr bwMode="auto">
            <a:xfrm rot="10800000">
              <a:off x="5595843" y="2849691"/>
              <a:ext cx="1059859" cy="691919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74EEB30-DDE7-F045-842E-4660A72D8351}"/>
                </a:ext>
              </a:extLst>
            </p:cNvPr>
            <p:cNvSpPr/>
            <p:nvPr/>
          </p:nvSpPr>
          <p:spPr bwMode="auto">
            <a:xfrm rot="10800000">
              <a:off x="6160694" y="3642582"/>
              <a:ext cx="1059859" cy="691919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E596C670-D12C-6349-8CA8-E3F84D05D51E}"/>
                </a:ext>
              </a:extLst>
            </p:cNvPr>
            <p:cNvSpPr/>
            <p:nvPr/>
          </p:nvSpPr>
          <p:spPr bwMode="auto">
            <a:xfrm>
              <a:off x="5048137" y="1462688"/>
              <a:ext cx="1059859" cy="691919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CC16E814-799B-4948-8F0D-63A683E60DBD}"/>
                </a:ext>
              </a:extLst>
            </p:cNvPr>
            <p:cNvSpPr/>
            <p:nvPr/>
          </p:nvSpPr>
          <p:spPr bwMode="auto">
            <a:xfrm>
              <a:off x="5599073" y="2160642"/>
              <a:ext cx="1059859" cy="691919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6F8B84B0-E42F-5F46-B2FB-1D1FC211A006}"/>
                </a:ext>
              </a:extLst>
            </p:cNvPr>
            <p:cNvSpPr/>
            <p:nvPr/>
          </p:nvSpPr>
          <p:spPr bwMode="auto">
            <a:xfrm>
              <a:off x="6160694" y="2922502"/>
              <a:ext cx="1059859" cy="691919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C8E73FB4-6ED4-A044-B794-7D7CF6FC576D}"/>
                </a:ext>
              </a:extLst>
            </p:cNvPr>
            <p:cNvSpPr/>
            <p:nvPr/>
          </p:nvSpPr>
          <p:spPr bwMode="auto">
            <a:xfrm>
              <a:off x="6147976" y="1462688"/>
              <a:ext cx="1059859" cy="6919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BDC38DB6-2F3C-B34E-BEC1-911C5261B848}"/>
                </a:ext>
              </a:extLst>
            </p:cNvPr>
            <p:cNvSpPr/>
            <p:nvPr/>
          </p:nvSpPr>
          <p:spPr bwMode="auto">
            <a:xfrm>
              <a:off x="6700301" y="2167417"/>
              <a:ext cx="1059859" cy="69191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D0FDA682-4065-CD4A-AAA4-F78A35E9F428}"/>
                </a:ext>
              </a:extLst>
            </p:cNvPr>
            <p:cNvSpPr/>
            <p:nvPr/>
          </p:nvSpPr>
          <p:spPr bwMode="auto">
            <a:xfrm>
              <a:off x="7282138" y="1477009"/>
              <a:ext cx="1059859" cy="691919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39BC0771-AB44-9B4A-B4D9-8FCF26FB69B2}"/>
                </a:ext>
              </a:extLst>
            </p:cNvPr>
            <p:cNvSpPr/>
            <p:nvPr/>
          </p:nvSpPr>
          <p:spPr bwMode="auto">
            <a:xfrm rot="10800000">
              <a:off x="4490608" y="1455671"/>
              <a:ext cx="1059859" cy="691919"/>
            </a:xfrm>
            <a:prstGeom prst="triangle">
              <a:avLst/>
            </a:prstGeom>
            <a:noFill/>
            <a:ln w="9525">
              <a:solidFill>
                <a:schemeClr val="accent2">
                  <a:shade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64046FB0-0D53-E14C-9076-58EA4C086665}"/>
                </a:ext>
              </a:extLst>
            </p:cNvPr>
            <p:cNvSpPr/>
            <p:nvPr/>
          </p:nvSpPr>
          <p:spPr bwMode="auto">
            <a:xfrm rot="10800000">
              <a:off x="7794621" y="1452361"/>
              <a:ext cx="1059859" cy="691919"/>
            </a:xfrm>
            <a:prstGeom prst="triangle">
              <a:avLst/>
            </a:prstGeom>
            <a:noFill/>
            <a:ln w="9525">
              <a:solidFill>
                <a:schemeClr val="accent2">
                  <a:shade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2" name="CustomShape 3">
            <a:extLst>
              <a:ext uri="{FF2B5EF4-FFF2-40B4-BE49-F238E27FC236}">
                <a16:creationId xmlns:a16="http://schemas.microsoft.com/office/drawing/2014/main" id="{51FE2758-AA79-3D4A-AF1E-E05EE1AF166A}"/>
              </a:ext>
            </a:extLst>
          </p:cNvPr>
          <p:cNvSpPr/>
          <p:nvPr/>
        </p:nvSpPr>
        <p:spPr>
          <a:xfrm>
            <a:off x="2403371" y="581767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53" name="CustomShape 3">
            <a:extLst>
              <a:ext uri="{FF2B5EF4-FFF2-40B4-BE49-F238E27FC236}">
                <a16:creationId xmlns:a16="http://schemas.microsoft.com/office/drawing/2014/main" id="{8C82684F-1BB7-D347-9266-CA893E75467F}"/>
              </a:ext>
            </a:extLst>
          </p:cNvPr>
          <p:cNvSpPr/>
          <p:nvPr/>
        </p:nvSpPr>
        <p:spPr>
          <a:xfrm>
            <a:off x="2403371" y="906290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AAD91D-9FE9-E049-AA9B-E7871637BC77}"/>
              </a:ext>
            </a:extLst>
          </p:cNvPr>
          <p:cNvSpPr/>
          <p:nvPr/>
        </p:nvSpPr>
        <p:spPr bwMode="auto">
          <a:xfrm>
            <a:off x="5101097" y="3966295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CustomShape 3">
            <a:extLst>
              <a:ext uri="{FF2B5EF4-FFF2-40B4-BE49-F238E27FC236}">
                <a16:creationId xmlns:a16="http://schemas.microsoft.com/office/drawing/2014/main" id="{82F5A1C7-B4AF-7046-95FC-266B94566459}"/>
              </a:ext>
            </a:extLst>
          </p:cNvPr>
          <p:cNvSpPr/>
          <p:nvPr/>
        </p:nvSpPr>
        <p:spPr>
          <a:xfrm>
            <a:off x="2403371" y="1376420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59" name="CustomShape 3">
            <a:extLst>
              <a:ext uri="{FF2B5EF4-FFF2-40B4-BE49-F238E27FC236}">
                <a16:creationId xmlns:a16="http://schemas.microsoft.com/office/drawing/2014/main" id="{95DCD57C-402A-4F4A-B687-B72EF2EFDFB9}"/>
              </a:ext>
            </a:extLst>
          </p:cNvPr>
          <p:cNvSpPr/>
          <p:nvPr/>
        </p:nvSpPr>
        <p:spPr>
          <a:xfrm>
            <a:off x="2403371" y="1700943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60" name="CustomShape 3">
            <a:extLst>
              <a:ext uri="{FF2B5EF4-FFF2-40B4-BE49-F238E27FC236}">
                <a16:creationId xmlns:a16="http://schemas.microsoft.com/office/drawing/2014/main" id="{0B5EC9FE-185E-7349-B2FB-C31786173556}"/>
              </a:ext>
            </a:extLst>
          </p:cNvPr>
          <p:cNvSpPr/>
          <p:nvPr/>
        </p:nvSpPr>
        <p:spPr>
          <a:xfrm>
            <a:off x="2403371" y="2145754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61" name="CustomShape 3">
            <a:extLst>
              <a:ext uri="{FF2B5EF4-FFF2-40B4-BE49-F238E27FC236}">
                <a16:creationId xmlns:a16="http://schemas.microsoft.com/office/drawing/2014/main" id="{E0DCB583-63BA-B246-B812-BBDC67CA89F0}"/>
              </a:ext>
            </a:extLst>
          </p:cNvPr>
          <p:cNvSpPr/>
          <p:nvPr/>
        </p:nvSpPr>
        <p:spPr>
          <a:xfrm>
            <a:off x="2403371" y="2470277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62" name="CustomShape 3">
            <a:extLst>
              <a:ext uri="{FF2B5EF4-FFF2-40B4-BE49-F238E27FC236}">
                <a16:creationId xmlns:a16="http://schemas.microsoft.com/office/drawing/2014/main" id="{04676B8B-2E09-414A-B151-F2B2D1476DA7}"/>
              </a:ext>
            </a:extLst>
          </p:cNvPr>
          <p:cNvSpPr/>
          <p:nvPr/>
        </p:nvSpPr>
        <p:spPr>
          <a:xfrm>
            <a:off x="2403371" y="2868201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63" name="CustomShape 3">
            <a:extLst>
              <a:ext uri="{FF2B5EF4-FFF2-40B4-BE49-F238E27FC236}">
                <a16:creationId xmlns:a16="http://schemas.microsoft.com/office/drawing/2014/main" id="{C248EBCE-A923-7346-9E19-8D5ACD37CFCA}"/>
              </a:ext>
            </a:extLst>
          </p:cNvPr>
          <p:cNvSpPr/>
          <p:nvPr/>
        </p:nvSpPr>
        <p:spPr>
          <a:xfrm>
            <a:off x="2403371" y="3192724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64" name="CustomShape 3">
            <a:extLst>
              <a:ext uri="{FF2B5EF4-FFF2-40B4-BE49-F238E27FC236}">
                <a16:creationId xmlns:a16="http://schemas.microsoft.com/office/drawing/2014/main" id="{90817B50-6243-BD4F-AB0E-512B58811B8E}"/>
              </a:ext>
            </a:extLst>
          </p:cNvPr>
          <p:cNvSpPr/>
          <p:nvPr/>
        </p:nvSpPr>
        <p:spPr>
          <a:xfrm>
            <a:off x="2403371" y="3623029"/>
            <a:ext cx="3076629" cy="1446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3600">
            <a:solidFill>
              <a:srgbClr val="808080"/>
            </a:solidFill>
            <a:round/>
          </a:ln>
        </p:spPr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647C16-61D2-CD4A-9806-0CF9E6E21F15}"/>
              </a:ext>
            </a:extLst>
          </p:cNvPr>
          <p:cNvSpPr/>
          <p:nvPr/>
        </p:nvSpPr>
        <p:spPr bwMode="auto">
          <a:xfrm>
            <a:off x="3839620" y="3970074"/>
            <a:ext cx="176455" cy="15456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BDFD9CB-5D15-0C41-9D6B-69707EB8B64F}"/>
              </a:ext>
            </a:extLst>
          </p:cNvPr>
          <p:cNvSpPr/>
          <p:nvPr/>
        </p:nvSpPr>
        <p:spPr bwMode="auto">
          <a:xfrm>
            <a:off x="3198462" y="3966295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C46D67-D6A5-EF48-B829-5A03109AF8A3}"/>
              </a:ext>
            </a:extLst>
          </p:cNvPr>
          <p:cNvSpPr/>
          <p:nvPr/>
        </p:nvSpPr>
        <p:spPr bwMode="auto">
          <a:xfrm>
            <a:off x="4493257" y="3966295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333B2A-DA53-024B-8B46-BF258B46A569}"/>
              </a:ext>
            </a:extLst>
          </p:cNvPr>
          <p:cNvSpPr/>
          <p:nvPr/>
        </p:nvSpPr>
        <p:spPr bwMode="auto">
          <a:xfrm>
            <a:off x="2566233" y="3970074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A4A2AA-CBD7-3F48-ABF8-DF7E3584ACA5}"/>
              </a:ext>
            </a:extLst>
          </p:cNvPr>
          <p:cNvSpPr/>
          <p:nvPr/>
        </p:nvSpPr>
        <p:spPr bwMode="auto">
          <a:xfrm>
            <a:off x="5092128" y="3613080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FC0A11-E3B8-DC42-B60C-F6034A790855}"/>
              </a:ext>
            </a:extLst>
          </p:cNvPr>
          <p:cNvSpPr/>
          <p:nvPr/>
        </p:nvSpPr>
        <p:spPr bwMode="auto">
          <a:xfrm>
            <a:off x="3830651" y="3616859"/>
            <a:ext cx="176455" cy="15456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55AB57-CFF7-AE4B-AB8F-CEB227A098EC}"/>
              </a:ext>
            </a:extLst>
          </p:cNvPr>
          <p:cNvSpPr/>
          <p:nvPr/>
        </p:nvSpPr>
        <p:spPr bwMode="auto">
          <a:xfrm>
            <a:off x="3189493" y="3613080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131FFA-F615-9141-8DF8-D22B6981969A}"/>
              </a:ext>
            </a:extLst>
          </p:cNvPr>
          <p:cNvSpPr/>
          <p:nvPr/>
        </p:nvSpPr>
        <p:spPr bwMode="auto">
          <a:xfrm>
            <a:off x="4484288" y="3613080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5B1EA11-E875-C442-92B2-23F875FD023A}"/>
              </a:ext>
            </a:extLst>
          </p:cNvPr>
          <p:cNvSpPr/>
          <p:nvPr/>
        </p:nvSpPr>
        <p:spPr bwMode="auto">
          <a:xfrm>
            <a:off x="2557264" y="361685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C31D5B-325B-0348-8FA7-56D5679A8771}"/>
              </a:ext>
            </a:extLst>
          </p:cNvPr>
          <p:cNvSpPr/>
          <p:nvPr/>
        </p:nvSpPr>
        <p:spPr bwMode="auto">
          <a:xfrm>
            <a:off x="5092128" y="571885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10A2B5-0F91-884B-B976-F3C3B759515A}"/>
              </a:ext>
            </a:extLst>
          </p:cNvPr>
          <p:cNvSpPr/>
          <p:nvPr/>
        </p:nvSpPr>
        <p:spPr bwMode="auto">
          <a:xfrm>
            <a:off x="3830651" y="575664"/>
            <a:ext cx="176455" cy="15456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E3BEEA-F657-354D-903A-B040BF31EB12}"/>
              </a:ext>
            </a:extLst>
          </p:cNvPr>
          <p:cNvSpPr/>
          <p:nvPr/>
        </p:nvSpPr>
        <p:spPr bwMode="auto">
          <a:xfrm>
            <a:off x="3189493" y="571885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A2F6AA5-0D15-3842-A8DF-AE95B85BB9DB}"/>
              </a:ext>
            </a:extLst>
          </p:cNvPr>
          <p:cNvSpPr/>
          <p:nvPr/>
        </p:nvSpPr>
        <p:spPr bwMode="auto">
          <a:xfrm>
            <a:off x="4484288" y="571885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0823792-C6FB-6449-8D29-5870E167F924}"/>
              </a:ext>
            </a:extLst>
          </p:cNvPr>
          <p:cNvSpPr/>
          <p:nvPr/>
        </p:nvSpPr>
        <p:spPr bwMode="auto">
          <a:xfrm>
            <a:off x="2557264" y="575664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FCEB16C-3ACD-614A-A2C6-9B003E00B277}"/>
              </a:ext>
            </a:extLst>
          </p:cNvPr>
          <p:cNvSpPr/>
          <p:nvPr/>
        </p:nvSpPr>
        <p:spPr bwMode="auto">
          <a:xfrm>
            <a:off x="5092128" y="883673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CD5B71C-064C-F043-B568-D30026343581}"/>
              </a:ext>
            </a:extLst>
          </p:cNvPr>
          <p:cNvSpPr/>
          <p:nvPr/>
        </p:nvSpPr>
        <p:spPr bwMode="auto">
          <a:xfrm>
            <a:off x="3830651" y="887452"/>
            <a:ext cx="176455" cy="15456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72D022-866C-4D46-ADD7-BC91D36893AD}"/>
              </a:ext>
            </a:extLst>
          </p:cNvPr>
          <p:cNvSpPr/>
          <p:nvPr/>
        </p:nvSpPr>
        <p:spPr bwMode="auto">
          <a:xfrm>
            <a:off x="3189493" y="883673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742D8D4-2FF4-4A48-AF4D-057C8FC2F562}"/>
              </a:ext>
            </a:extLst>
          </p:cNvPr>
          <p:cNvSpPr/>
          <p:nvPr/>
        </p:nvSpPr>
        <p:spPr bwMode="auto">
          <a:xfrm>
            <a:off x="4484288" y="883673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57DD942-3D01-554A-B170-6A8832B76FEB}"/>
              </a:ext>
            </a:extLst>
          </p:cNvPr>
          <p:cNvSpPr/>
          <p:nvPr/>
        </p:nvSpPr>
        <p:spPr bwMode="auto">
          <a:xfrm>
            <a:off x="2557264" y="887452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A83EA9-56AE-7A4F-AA4B-2BD1570947A4}"/>
              </a:ext>
            </a:extLst>
          </p:cNvPr>
          <p:cNvSpPr/>
          <p:nvPr/>
        </p:nvSpPr>
        <p:spPr bwMode="auto">
          <a:xfrm>
            <a:off x="5101097" y="1369175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6A2301-13E4-2A4F-B881-43806CBBA1CF}"/>
              </a:ext>
            </a:extLst>
          </p:cNvPr>
          <p:cNvSpPr/>
          <p:nvPr/>
        </p:nvSpPr>
        <p:spPr bwMode="auto">
          <a:xfrm>
            <a:off x="3839620" y="1372954"/>
            <a:ext cx="176455" cy="15456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20C0FF-E561-8142-AD04-DA5F6BD4BAD9}"/>
              </a:ext>
            </a:extLst>
          </p:cNvPr>
          <p:cNvSpPr/>
          <p:nvPr/>
        </p:nvSpPr>
        <p:spPr bwMode="auto">
          <a:xfrm>
            <a:off x="3198462" y="1369175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FFD9EF-F61C-5045-B0E1-FDA7E563795C}"/>
              </a:ext>
            </a:extLst>
          </p:cNvPr>
          <p:cNvSpPr/>
          <p:nvPr/>
        </p:nvSpPr>
        <p:spPr bwMode="auto">
          <a:xfrm>
            <a:off x="4493257" y="1369175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6F3E587-F67A-6349-B914-FCE6E6052987}"/>
              </a:ext>
            </a:extLst>
          </p:cNvPr>
          <p:cNvSpPr/>
          <p:nvPr/>
        </p:nvSpPr>
        <p:spPr bwMode="auto">
          <a:xfrm>
            <a:off x="2566233" y="1372954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CAEBA48-750A-E640-A88F-9FC6206EE8D4}"/>
              </a:ext>
            </a:extLst>
          </p:cNvPr>
          <p:cNvSpPr/>
          <p:nvPr/>
        </p:nvSpPr>
        <p:spPr bwMode="auto">
          <a:xfrm>
            <a:off x="5101097" y="169385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F701FD-EA66-EF45-AF92-47C2BA208815}"/>
              </a:ext>
            </a:extLst>
          </p:cNvPr>
          <p:cNvSpPr/>
          <p:nvPr/>
        </p:nvSpPr>
        <p:spPr bwMode="auto">
          <a:xfrm>
            <a:off x="3839620" y="1697638"/>
            <a:ext cx="176455" cy="15456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2B165C-506A-144A-BB8F-A72A5F1134E0}"/>
              </a:ext>
            </a:extLst>
          </p:cNvPr>
          <p:cNvSpPr/>
          <p:nvPr/>
        </p:nvSpPr>
        <p:spPr bwMode="auto">
          <a:xfrm>
            <a:off x="3198462" y="1693859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1343ED1-09C4-EA47-8BB9-E690C78D519B}"/>
              </a:ext>
            </a:extLst>
          </p:cNvPr>
          <p:cNvSpPr/>
          <p:nvPr/>
        </p:nvSpPr>
        <p:spPr bwMode="auto">
          <a:xfrm>
            <a:off x="4493257" y="1693859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1120299-4955-7341-9E3A-821A8B87443E}"/>
              </a:ext>
            </a:extLst>
          </p:cNvPr>
          <p:cNvSpPr/>
          <p:nvPr/>
        </p:nvSpPr>
        <p:spPr bwMode="auto">
          <a:xfrm>
            <a:off x="2566233" y="1697638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BCB9921-40FA-2243-ADE4-69CAF1B811B6}"/>
              </a:ext>
            </a:extLst>
          </p:cNvPr>
          <p:cNvSpPr/>
          <p:nvPr/>
        </p:nvSpPr>
        <p:spPr bwMode="auto">
          <a:xfrm>
            <a:off x="5101097" y="2125484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39FB47-C25B-DC49-8110-3F3ADA30F029}"/>
              </a:ext>
            </a:extLst>
          </p:cNvPr>
          <p:cNvSpPr/>
          <p:nvPr/>
        </p:nvSpPr>
        <p:spPr bwMode="auto">
          <a:xfrm>
            <a:off x="3839620" y="2129263"/>
            <a:ext cx="176455" cy="15456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5210F5B-21A1-CD43-8818-FBDA34FF632B}"/>
              </a:ext>
            </a:extLst>
          </p:cNvPr>
          <p:cNvSpPr/>
          <p:nvPr/>
        </p:nvSpPr>
        <p:spPr bwMode="auto">
          <a:xfrm>
            <a:off x="3198462" y="2125484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4D1341-0DAD-2744-9178-F61746091B27}"/>
              </a:ext>
            </a:extLst>
          </p:cNvPr>
          <p:cNvSpPr/>
          <p:nvPr/>
        </p:nvSpPr>
        <p:spPr bwMode="auto">
          <a:xfrm>
            <a:off x="4493257" y="2125484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7D9E65-7A05-0F47-A84F-96572FA841B9}"/>
              </a:ext>
            </a:extLst>
          </p:cNvPr>
          <p:cNvSpPr/>
          <p:nvPr/>
        </p:nvSpPr>
        <p:spPr bwMode="auto">
          <a:xfrm>
            <a:off x="2566233" y="2129263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0DBD05-D713-C749-AD90-6EA05D7AB471}"/>
              </a:ext>
            </a:extLst>
          </p:cNvPr>
          <p:cNvSpPr/>
          <p:nvPr/>
        </p:nvSpPr>
        <p:spPr bwMode="auto">
          <a:xfrm>
            <a:off x="5101097" y="2460782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2AC5B2-B1BE-9B4F-ADB4-BF2DA18BDFC8}"/>
              </a:ext>
            </a:extLst>
          </p:cNvPr>
          <p:cNvSpPr/>
          <p:nvPr/>
        </p:nvSpPr>
        <p:spPr bwMode="auto">
          <a:xfrm>
            <a:off x="3839620" y="2464561"/>
            <a:ext cx="176455" cy="15456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59372C5-AA91-4543-8379-99DF527C5065}"/>
              </a:ext>
            </a:extLst>
          </p:cNvPr>
          <p:cNvSpPr/>
          <p:nvPr/>
        </p:nvSpPr>
        <p:spPr bwMode="auto">
          <a:xfrm>
            <a:off x="3198462" y="2460782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00040F-A14A-4B41-9AAF-6E6A17F964B6}"/>
              </a:ext>
            </a:extLst>
          </p:cNvPr>
          <p:cNvSpPr/>
          <p:nvPr/>
        </p:nvSpPr>
        <p:spPr bwMode="auto">
          <a:xfrm>
            <a:off x="4493257" y="2460782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0B60AA3-4DE9-8F43-9F5C-4A2D379D10D0}"/>
              </a:ext>
            </a:extLst>
          </p:cNvPr>
          <p:cNvSpPr/>
          <p:nvPr/>
        </p:nvSpPr>
        <p:spPr bwMode="auto">
          <a:xfrm>
            <a:off x="2566233" y="2464561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AA638EA-40A6-7844-9283-1CCFE5BA9877}"/>
              </a:ext>
            </a:extLst>
          </p:cNvPr>
          <p:cNvSpPr/>
          <p:nvPr/>
        </p:nvSpPr>
        <p:spPr bwMode="auto">
          <a:xfrm>
            <a:off x="5092128" y="286426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0B41EA9-1ACC-F940-837E-B71CE402BB57}"/>
              </a:ext>
            </a:extLst>
          </p:cNvPr>
          <p:cNvSpPr/>
          <p:nvPr/>
        </p:nvSpPr>
        <p:spPr bwMode="auto">
          <a:xfrm>
            <a:off x="3830651" y="2868048"/>
            <a:ext cx="176455" cy="15456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53D5E8-B1A7-894B-9423-62EB6E2B12BB}"/>
              </a:ext>
            </a:extLst>
          </p:cNvPr>
          <p:cNvSpPr/>
          <p:nvPr/>
        </p:nvSpPr>
        <p:spPr bwMode="auto">
          <a:xfrm>
            <a:off x="3189493" y="286426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87F8DDC-8A62-D34F-8AC7-493163528A7E}"/>
              </a:ext>
            </a:extLst>
          </p:cNvPr>
          <p:cNvSpPr/>
          <p:nvPr/>
        </p:nvSpPr>
        <p:spPr bwMode="auto">
          <a:xfrm>
            <a:off x="4484288" y="286426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F82205-2A20-DE40-B76F-76A59785ADBD}"/>
              </a:ext>
            </a:extLst>
          </p:cNvPr>
          <p:cNvSpPr/>
          <p:nvPr/>
        </p:nvSpPr>
        <p:spPr bwMode="auto">
          <a:xfrm>
            <a:off x="2557264" y="2868048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0BD9222-9969-A843-A3DA-5B19D0E8D6E3}"/>
              </a:ext>
            </a:extLst>
          </p:cNvPr>
          <p:cNvSpPr/>
          <p:nvPr/>
        </p:nvSpPr>
        <p:spPr bwMode="auto">
          <a:xfrm>
            <a:off x="5092128" y="318845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8DB9322-B969-974B-A1BA-98B010C1F83D}"/>
              </a:ext>
            </a:extLst>
          </p:cNvPr>
          <p:cNvSpPr/>
          <p:nvPr/>
        </p:nvSpPr>
        <p:spPr bwMode="auto">
          <a:xfrm>
            <a:off x="3830651" y="3192238"/>
            <a:ext cx="176455" cy="15456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7B956EB-7092-1344-8568-96032D53746F}"/>
              </a:ext>
            </a:extLst>
          </p:cNvPr>
          <p:cNvSpPr/>
          <p:nvPr/>
        </p:nvSpPr>
        <p:spPr bwMode="auto">
          <a:xfrm>
            <a:off x="3189493" y="318845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C38313C-286E-BB47-9322-D574E032DF3A}"/>
              </a:ext>
            </a:extLst>
          </p:cNvPr>
          <p:cNvSpPr/>
          <p:nvPr/>
        </p:nvSpPr>
        <p:spPr bwMode="auto">
          <a:xfrm>
            <a:off x="4484288" y="3188459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8FF2A1-FE9A-884A-8EFA-C89DE1198AE8}"/>
              </a:ext>
            </a:extLst>
          </p:cNvPr>
          <p:cNvSpPr/>
          <p:nvPr/>
        </p:nvSpPr>
        <p:spPr bwMode="auto">
          <a:xfrm>
            <a:off x="2557264" y="3192238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A512959-B750-704B-8D1B-39E434EE969A}"/>
              </a:ext>
            </a:extLst>
          </p:cNvPr>
          <p:cNvSpPr txBox="1"/>
          <p:nvPr/>
        </p:nvSpPr>
        <p:spPr>
          <a:xfrm>
            <a:off x="2476753" y="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8F9BAC-4F93-F340-A25C-2451D9D19C70}"/>
              </a:ext>
            </a:extLst>
          </p:cNvPr>
          <p:cNvSpPr txBox="1"/>
          <p:nvPr/>
        </p:nvSpPr>
        <p:spPr>
          <a:xfrm>
            <a:off x="3034339" y="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53E19D4-EC01-714B-85BD-15701475F090}"/>
              </a:ext>
            </a:extLst>
          </p:cNvPr>
          <p:cNvSpPr txBox="1"/>
          <p:nvPr/>
        </p:nvSpPr>
        <p:spPr>
          <a:xfrm>
            <a:off x="3740763" y="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A8AC4D-AE09-9D49-A87D-87515E407EFE}"/>
              </a:ext>
            </a:extLst>
          </p:cNvPr>
          <p:cNvSpPr txBox="1"/>
          <p:nvPr/>
        </p:nvSpPr>
        <p:spPr>
          <a:xfrm>
            <a:off x="4397641" y="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F171AD1-1C27-634D-ABC2-E40296BB3735}"/>
              </a:ext>
            </a:extLst>
          </p:cNvPr>
          <p:cNvSpPr txBox="1"/>
          <p:nvPr/>
        </p:nvSpPr>
        <p:spPr>
          <a:xfrm>
            <a:off x="4964929" y="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E727B4-57A4-524F-85B6-1CA872A01BD0}"/>
              </a:ext>
            </a:extLst>
          </p:cNvPr>
          <p:cNvSpPr txBox="1"/>
          <p:nvPr/>
        </p:nvSpPr>
        <p:spPr>
          <a:xfrm>
            <a:off x="743942" y="56696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</a:t>
            </a:r>
            <a:r>
              <a:rPr lang="en-US" baseline="-25000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F4AA4D-5055-B54D-BCFF-9BB858DE13AE}"/>
              </a:ext>
            </a:extLst>
          </p:cNvPr>
          <p:cNvSpPr txBox="1"/>
          <p:nvPr/>
        </p:nvSpPr>
        <p:spPr>
          <a:xfrm>
            <a:off x="743942" y="1373652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</a:t>
            </a:r>
            <a:r>
              <a:rPr lang="en-US" baseline="-25000" dirty="0"/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D495EDA-DEFE-B342-8ED7-6415DB4DA3A3}"/>
              </a:ext>
            </a:extLst>
          </p:cNvPr>
          <p:cNvSpPr txBox="1"/>
          <p:nvPr/>
        </p:nvSpPr>
        <p:spPr>
          <a:xfrm>
            <a:off x="743942" y="211788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</a:t>
            </a:r>
            <a:r>
              <a:rPr lang="en-US" baseline="-25000" dirty="0"/>
              <a:t>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0EF7ABB-264D-114E-AC6E-488653436133}"/>
              </a:ext>
            </a:extLst>
          </p:cNvPr>
          <p:cNvSpPr txBox="1"/>
          <p:nvPr/>
        </p:nvSpPr>
        <p:spPr>
          <a:xfrm>
            <a:off x="743942" y="283129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</a:t>
            </a:r>
            <a:r>
              <a:rPr lang="en-US" baseline="-25000" dirty="0"/>
              <a:t>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C26100B-A178-174A-811C-4B13DB0D5513}"/>
              </a:ext>
            </a:extLst>
          </p:cNvPr>
          <p:cNvSpPr txBox="1"/>
          <p:nvPr/>
        </p:nvSpPr>
        <p:spPr>
          <a:xfrm>
            <a:off x="743942" y="364105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</a:t>
            </a:r>
            <a:r>
              <a:rPr lang="en-US" baseline="-25000" dirty="0"/>
              <a:t>5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3D115D0-A47C-A347-9C2F-0AF970B5A9DE}"/>
              </a:ext>
            </a:extLst>
          </p:cNvPr>
          <p:cNvSpPr/>
          <p:nvPr/>
        </p:nvSpPr>
        <p:spPr bwMode="auto">
          <a:xfrm>
            <a:off x="5868954" y="3058516"/>
            <a:ext cx="176455" cy="1545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8C92E3B-F94A-DD4C-8137-B4288F4A75F9}"/>
              </a:ext>
            </a:extLst>
          </p:cNvPr>
          <p:cNvSpPr/>
          <p:nvPr/>
        </p:nvSpPr>
        <p:spPr bwMode="auto">
          <a:xfrm>
            <a:off x="5868954" y="3635088"/>
            <a:ext cx="176455" cy="15456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76510CD-C148-D34F-97A6-9DE241F57C74}"/>
              </a:ext>
            </a:extLst>
          </p:cNvPr>
          <p:cNvSpPr/>
          <p:nvPr/>
        </p:nvSpPr>
        <p:spPr bwMode="auto">
          <a:xfrm>
            <a:off x="5868954" y="3346802"/>
            <a:ext cx="176455" cy="15456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6230A83-5753-D94D-9B4F-88F6988A0139}"/>
              </a:ext>
            </a:extLst>
          </p:cNvPr>
          <p:cNvSpPr/>
          <p:nvPr/>
        </p:nvSpPr>
        <p:spPr bwMode="auto">
          <a:xfrm>
            <a:off x="5868954" y="3923373"/>
            <a:ext cx="176455" cy="15456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EA494BE-1892-9240-94BF-5529DFFDB5E1}"/>
              </a:ext>
            </a:extLst>
          </p:cNvPr>
          <p:cNvSpPr txBox="1"/>
          <p:nvPr/>
        </p:nvSpPr>
        <p:spPr>
          <a:xfrm>
            <a:off x="6429961" y="4280808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0-0.2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C82DD9D-4DB0-5A45-A5F0-550ECD64B91C}"/>
              </a:ext>
            </a:extLst>
          </p:cNvPr>
          <p:cNvSpPr txBox="1"/>
          <p:nvPr/>
        </p:nvSpPr>
        <p:spPr>
          <a:xfrm>
            <a:off x="7160190" y="4279609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0.2-0.5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77DBE77-AE58-BB4A-9E81-3ADC740515C8}"/>
              </a:ext>
            </a:extLst>
          </p:cNvPr>
          <p:cNvSpPr txBox="1"/>
          <p:nvPr/>
        </p:nvSpPr>
        <p:spPr>
          <a:xfrm>
            <a:off x="8061941" y="4279609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0.5-0.8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53B9660-0253-F043-80D3-AA245E2E52B5}"/>
              </a:ext>
            </a:extLst>
          </p:cNvPr>
          <p:cNvSpPr txBox="1"/>
          <p:nvPr/>
        </p:nvSpPr>
        <p:spPr>
          <a:xfrm>
            <a:off x="8963693" y="4262594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0.8-1.0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D35113A-7D0B-FE41-8196-B3BBE509F9B4}"/>
              </a:ext>
            </a:extLst>
          </p:cNvPr>
          <p:cNvSpPr txBox="1"/>
          <p:nvPr/>
        </p:nvSpPr>
        <p:spPr>
          <a:xfrm>
            <a:off x="5613440" y="425697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Score:</a:t>
            </a:r>
            <a:endParaRPr lang="en-US" sz="1600" baseline="-25000" dirty="0"/>
          </a:p>
        </p:txBody>
      </p:sp>
      <p:sp>
        <p:nvSpPr>
          <p:cNvPr id="141" name="Triangle 140">
            <a:extLst>
              <a:ext uri="{FF2B5EF4-FFF2-40B4-BE49-F238E27FC236}">
                <a16:creationId xmlns:a16="http://schemas.microsoft.com/office/drawing/2014/main" id="{3E1A314D-C0E1-7041-8E96-FBFC7174B547}"/>
              </a:ext>
            </a:extLst>
          </p:cNvPr>
          <p:cNvSpPr/>
          <p:nvPr/>
        </p:nvSpPr>
        <p:spPr bwMode="auto">
          <a:xfrm rot="10800000">
            <a:off x="6441030" y="4633783"/>
            <a:ext cx="671704" cy="393925"/>
          </a:xfrm>
          <a:prstGeom prst="triangle">
            <a:avLst/>
          </a:prstGeom>
          <a:noFill/>
          <a:ln w="9525">
            <a:solidFill>
              <a:schemeClr val="accent2">
                <a:shade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" name="Triangle 141">
            <a:extLst>
              <a:ext uri="{FF2B5EF4-FFF2-40B4-BE49-F238E27FC236}">
                <a16:creationId xmlns:a16="http://schemas.microsoft.com/office/drawing/2014/main" id="{62174427-045A-FA40-8FDB-159539B5FF1E}"/>
              </a:ext>
            </a:extLst>
          </p:cNvPr>
          <p:cNvSpPr/>
          <p:nvPr/>
        </p:nvSpPr>
        <p:spPr bwMode="auto">
          <a:xfrm rot="10800000">
            <a:off x="7244620" y="4618163"/>
            <a:ext cx="645799" cy="389506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" name="Triangle 142">
            <a:extLst>
              <a:ext uri="{FF2B5EF4-FFF2-40B4-BE49-F238E27FC236}">
                <a16:creationId xmlns:a16="http://schemas.microsoft.com/office/drawing/2014/main" id="{EB1B5918-F4FA-9246-B5AE-151184220CDD}"/>
              </a:ext>
            </a:extLst>
          </p:cNvPr>
          <p:cNvSpPr/>
          <p:nvPr/>
        </p:nvSpPr>
        <p:spPr bwMode="auto">
          <a:xfrm rot="10800000">
            <a:off x="8169760" y="4633783"/>
            <a:ext cx="686219" cy="41069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3E17CED0-E315-4549-A920-CD71C35C4C85}"/>
              </a:ext>
            </a:extLst>
          </p:cNvPr>
          <p:cNvSpPr/>
          <p:nvPr/>
        </p:nvSpPr>
        <p:spPr bwMode="auto">
          <a:xfrm rot="10800000">
            <a:off x="9073966" y="4647213"/>
            <a:ext cx="682940" cy="39210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FD989C0-B4D9-D44D-B4D7-D80207D66316}"/>
              </a:ext>
            </a:extLst>
          </p:cNvPr>
          <p:cNvSpPr txBox="1"/>
          <p:nvPr/>
        </p:nvSpPr>
        <p:spPr>
          <a:xfrm>
            <a:off x="6196292" y="286426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F2B77E-C45B-E44A-80A8-591012069548}"/>
              </a:ext>
            </a:extLst>
          </p:cNvPr>
          <p:cNvSpPr txBox="1"/>
          <p:nvPr/>
        </p:nvSpPr>
        <p:spPr>
          <a:xfrm>
            <a:off x="6196292" y="378089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9054CB0-0973-0A4E-8A15-34D48D50D96A}"/>
              </a:ext>
            </a:extLst>
          </p:cNvPr>
          <p:cNvSpPr txBox="1"/>
          <p:nvPr/>
        </p:nvSpPr>
        <p:spPr>
          <a:xfrm>
            <a:off x="6189925" y="347245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CF605FD-281C-3F42-96C3-F2F51389F52D}"/>
              </a:ext>
            </a:extLst>
          </p:cNvPr>
          <p:cNvSpPr txBox="1"/>
          <p:nvPr/>
        </p:nvSpPr>
        <p:spPr>
          <a:xfrm>
            <a:off x="6215573" y="317342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70931FC9-8DF2-EB43-BC73-8B73501D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30" y="227605"/>
            <a:ext cx="5287765" cy="39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24720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A2274B-12CF-C141-AE7E-0C812443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706" y="379208"/>
            <a:ext cx="8153400" cy="571500"/>
          </a:xfrm>
        </p:spPr>
        <p:txBody>
          <a:bodyPr/>
          <a:lstStyle/>
          <a:p>
            <a:r>
              <a:rPr lang="en-US" dirty="0"/>
              <a:t>LD calculation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90814E-2302-0A42-B2C3-D7E4703D6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675479"/>
              </p:ext>
            </p:extLst>
          </p:nvPr>
        </p:nvGraphicFramePr>
        <p:xfrm>
          <a:off x="5290338" y="1049082"/>
          <a:ext cx="4176464" cy="189258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103">
                <a:tc>
                  <a:txBody>
                    <a:bodyPr/>
                    <a:lstStyle/>
                    <a:p>
                      <a:r>
                        <a:rPr lang="en-US" sz="1800" b="0" dirty="0"/>
                        <a:t>Allele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p</a:t>
                      </a:r>
                      <a:r>
                        <a:rPr lang="en-US" sz="1800" i="1" baseline="-25000" dirty="0" err="1"/>
                        <a:t>AB</a:t>
                      </a:r>
                      <a:endParaRPr lang="en-US" sz="18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p</a:t>
                      </a:r>
                      <a:r>
                        <a:rPr lang="en-US" sz="1800" i="1" baseline="-25000" dirty="0" err="1"/>
                        <a:t>aB</a:t>
                      </a:r>
                      <a:endParaRPr lang="en-US" sz="18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baseline="0" dirty="0" err="1"/>
                        <a:t>p</a:t>
                      </a:r>
                      <a:r>
                        <a:rPr lang="en-US" sz="1800" i="1" baseline="-25000" dirty="0" err="1"/>
                        <a:t>B</a:t>
                      </a:r>
                      <a:endParaRPr lang="en-US" sz="180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3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p</a:t>
                      </a:r>
                      <a:r>
                        <a:rPr lang="en-US" sz="1800" i="1" baseline="-25000" dirty="0" err="1"/>
                        <a:t>Ab</a:t>
                      </a:r>
                      <a:endParaRPr lang="en-US" sz="18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p</a:t>
                      </a:r>
                      <a:r>
                        <a:rPr lang="en-US" sz="1800" i="1" baseline="-25000" dirty="0" err="1"/>
                        <a:t>ab</a:t>
                      </a:r>
                      <a:endParaRPr lang="en-US" sz="18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baseline="0" dirty="0" err="1"/>
                        <a:t>p</a:t>
                      </a:r>
                      <a:r>
                        <a:rPr lang="en-US" sz="1800" i="1" baseline="-25000" dirty="0" err="1"/>
                        <a:t>b</a:t>
                      </a:r>
                      <a:endParaRPr lang="en-US" sz="180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14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baseline="0" dirty="0" err="1"/>
                        <a:t>p</a:t>
                      </a:r>
                      <a:r>
                        <a:rPr lang="en-US" sz="1800" i="1" baseline="-25000" dirty="0" err="1"/>
                        <a:t>A</a:t>
                      </a:r>
                      <a:endParaRPr lang="en-US" sz="18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baseline="0" dirty="0"/>
                        <a:t>p</a:t>
                      </a:r>
                      <a:r>
                        <a:rPr lang="en-US" sz="1800" i="1" baseline="-25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5F1BC5-7876-E148-B68F-1576D714A769}"/>
              </a:ext>
            </a:extLst>
          </p:cNvPr>
          <p:cNvSpPr txBox="1">
            <a:spLocks/>
          </p:cNvSpPr>
          <p:nvPr/>
        </p:nvSpPr>
        <p:spPr>
          <a:xfrm>
            <a:off x="947722" y="2034653"/>
            <a:ext cx="8153400" cy="2326234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3366FF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3366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4010EB-3A41-6F4A-818A-08CCAE6ABBD9}"/>
              </a:ext>
            </a:extLst>
          </p:cNvPr>
          <p:cNvCxnSpPr/>
          <p:nvPr/>
        </p:nvCxnSpPr>
        <p:spPr bwMode="auto">
          <a:xfrm>
            <a:off x="2380323" y="1904342"/>
            <a:ext cx="252028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0DC840-8FD7-FC41-BBCD-B789FFDF4239}"/>
              </a:ext>
            </a:extLst>
          </p:cNvPr>
          <p:cNvCxnSpPr/>
          <p:nvPr/>
        </p:nvCxnSpPr>
        <p:spPr bwMode="auto">
          <a:xfrm>
            <a:off x="2367972" y="2336390"/>
            <a:ext cx="252028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C2DA1E-6E68-644F-A073-70EEDB9262CF}"/>
              </a:ext>
            </a:extLst>
          </p:cNvPr>
          <p:cNvSpPr txBox="1"/>
          <p:nvPr/>
        </p:nvSpPr>
        <p:spPr>
          <a:xfrm>
            <a:off x="3100403" y="144383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BC950-4EF3-4A4E-B839-41A44E447FEF}"/>
              </a:ext>
            </a:extLst>
          </p:cNvPr>
          <p:cNvSpPr txBox="1"/>
          <p:nvPr/>
        </p:nvSpPr>
        <p:spPr>
          <a:xfrm>
            <a:off x="3106907" y="23577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8C704-C55F-0C47-B164-66872E415DBA}"/>
              </a:ext>
            </a:extLst>
          </p:cNvPr>
          <p:cNvSpPr txBox="1"/>
          <p:nvPr/>
        </p:nvSpPr>
        <p:spPr>
          <a:xfrm>
            <a:off x="3791538" y="143134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68517-5998-6E4D-915D-3B4ACBB77B85}"/>
              </a:ext>
            </a:extLst>
          </p:cNvPr>
          <p:cNvSpPr txBox="1"/>
          <p:nvPr/>
        </p:nvSpPr>
        <p:spPr>
          <a:xfrm>
            <a:off x="3813298" y="23596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DFB2F-0AA6-4E44-A31F-ACCA46FEA1CF}"/>
              </a:ext>
            </a:extLst>
          </p:cNvPr>
          <p:cNvSpPr txBox="1"/>
          <p:nvPr/>
        </p:nvSpPr>
        <p:spPr>
          <a:xfrm>
            <a:off x="2539031" y="14709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</a:t>
            </a:r>
            <a:r>
              <a:rPr lang="en-US" i="1" baseline="-25000" dirty="0" err="1"/>
              <a:t>A</a:t>
            </a:r>
            <a:endParaRPr lang="en-US" i="1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592DB-70CE-754A-8B53-CFE386B29FC0}"/>
              </a:ext>
            </a:extLst>
          </p:cNvPr>
          <p:cNvSpPr txBox="1"/>
          <p:nvPr/>
        </p:nvSpPr>
        <p:spPr>
          <a:xfrm>
            <a:off x="3357765" y="769971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</a:t>
            </a:r>
            <a:r>
              <a:rPr lang="en-US" i="1" baseline="-25000" dirty="0" err="1"/>
              <a:t>AB</a:t>
            </a:r>
            <a:endParaRPr lang="en-US" i="1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05EC7-608F-534B-8EDA-2A9BF99E1FDC}"/>
              </a:ext>
            </a:extLst>
          </p:cNvPr>
          <p:cNvSpPr txBox="1"/>
          <p:nvPr/>
        </p:nvSpPr>
        <p:spPr>
          <a:xfrm>
            <a:off x="4192109" y="14483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</a:t>
            </a:r>
            <a:r>
              <a:rPr lang="en-US" i="1" baseline="-25000" dirty="0" err="1"/>
              <a:t>B</a:t>
            </a:r>
            <a:endParaRPr lang="en-US" i="1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4D295-8E93-C541-BBB5-44B5889D67AB}"/>
              </a:ext>
            </a:extLst>
          </p:cNvPr>
          <p:cNvSpPr txBox="1"/>
          <p:nvPr/>
        </p:nvSpPr>
        <p:spPr>
          <a:xfrm>
            <a:off x="3278497" y="288165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</a:t>
            </a:r>
            <a:r>
              <a:rPr lang="en-US" i="1" baseline="-25000" dirty="0" err="1"/>
              <a:t>ab</a:t>
            </a:r>
            <a:endParaRPr lang="en-US" i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7CD79-0849-CC4F-814B-90A828AED544}"/>
              </a:ext>
            </a:extLst>
          </p:cNvPr>
          <p:cNvSpPr txBox="1"/>
          <p:nvPr/>
        </p:nvSpPr>
        <p:spPr>
          <a:xfrm>
            <a:off x="2539031" y="2346734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i="1" baseline="-250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D8277-8B46-C947-A13F-E93B65CB5564}"/>
              </a:ext>
            </a:extLst>
          </p:cNvPr>
          <p:cNvSpPr txBox="1"/>
          <p:nvPr/>
        </p:nvSpPr>
        <p:spPr>
          <a:xfrm>
            <a:off x="4192109" y="2324115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</a:t>
            </a:r>
            <a:r>
              <a:rPr lang="en-US" i="1" baseline="-25000" dirty="0" err="1"/>
              <a:t>b</a:t>
            </a:r>
            <a:endParaRPr lang="en-US" i="1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91124-68C7-564F-8504-B688615D6061}"/>
              </a:ext>
            </a:extLst>
          </p:cNvPr>
          <p:cNvSpPr txBox="1"/>
          <p:nvPr/>
        </p:nvSpPr>
        <p:spPr>
          <a:xfrm>
            <a:off x="536018" y="1639127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</a:t>
            </a:r>
            <a:r>
              <a:rPr lang="en-US" dirty="0"/>
              <a:t> copy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95706-12AA-3849-8A45-5990B1DE91D0}"/>
              </a:ext>
            </a:extLst>
          </p:cNvPr>
          <p:cNvSpPr txBox="1"/>
          <p:nvPr/>
        </p:nvSpPr>
        <p:spPr>
          <a:xfrm>
            <a:off x="536018" y="201182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</a:t>
            </a:r>
            <a:r>
              <a:rPr lang="en-US" dirty="0"/>
              <a:t> copy 2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D205A0B-CD2A-6E45-BA8C-4B38A9FFDEB3}"/>
              </a:ext>
            </a:extLst>
          </p:cNvPr>
          <p:cNvSpPr/>
          <p:nvPr/>
        </p:nvSpPr>
        <p:spPr bwMode="auto">
          <a:xfrm rot="5400000">
            <a:off x="3413684" y="851945"/>
            <a:ext cx="386373" cy="1195680"/>
          </a:xfrm>
          <a:prstGeom prst="leftBrace">
            <a:avLst>
              <a:gd name="adj1" fmla="val 29497"/>
              <a:gd name="adj2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5DF2A91D-C533-BC41-AE19-E2BC827D3943}"/>
              </a:ext>
            </a:extLst>
          </p:cNvPr>
          <p:cNvSpPr/>
          <p:nvPr/>
        </p:nvSpPr>
        <p:spPr bwMode="auto">
          <a:xfrm rot="16200000">
            <a:off x="3418219" y="2300830"/>
            <a:ext cx="386373" cy="1195680"/>
          </a:xfrm>
          <a:prstGeom prst="leftBrace">
            <a:avLst>
              <a:gd name="adj1" fmla="val 29497"/>
              <a:gd name="adj2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559EF-8AA9-CF4B-8399-728636B5F6B1}"/>
              </a:ext>
            </a:extLst>
          </p:cNvPr>
          <p:cNvSpPr txBox="1"/>
          <p:nvPr/>
        </p:nvSpPr>
        <p:spPr>
          <a:xfrm>
            <a:off x="582042" y="3390439"/>
            <a:ext cx="5617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frequencies: </a:t>
            </a:r>
            <a:r>
              <a:rPr lang="en-US" i="1" dirty="0" err="1"/>
              <a:t>p</a:t>
            </a:r>
            <a:r>
              <a:rPr lang="en-US" i="1" baseline="-25000" dirty="0" err="1"/>
              <a:t>AB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ab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Ab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aB</a:t>
            </a:r>
            <a:endParaRPr lang="en-US" i="1" baseline="-25000" dirty="0"/>
          </a:p>
          <a:p>
            <a:r>
              <a:rPr lang="en-US" dirty="0"/>
              <a:t>Allele frequencies: </a:t>
            </a:r>
            <a:r>
              <a:rPr lang="en-US" i="1" dirty="0" err="1"/>
              <a:t>p</a:t>
            </a:r>
            <a:r>
              <a:rPr lang="en-US" i="1" baseline="-25000" dirty="0" err="1"/>
              <a:t>A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B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a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b</a:t>
            </a:r>
            <a:endParaRPr lang="en-US" i="1" baseline="-25000" dirty="0"/>
          </a:p>
          <a:p>
            <a:r>
              <a:rPr lang="en-US" i="1" dirty="0"/>
              <a:t>LD = observed - expected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4E2D38-9BAC-B74A-A469-7CF9A6F2ADDF}"/>
              </a:ext>
            </a:extLst>
          </p:cNvPr>
          <p:cNvSpPr/>
          <p:nvPr/>
        </p:nvSpPr>
        <p:spPr>
          <a:xfrm>
            <a:off x="6630010" y="3390439"/>
            <a:ext cx="2653952" cy="120032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AB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A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B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i="1" dirty="0">
                <a:solidFill>
                  <a:srgbClr val="FF0000"/>
                </a:solidFill>
              </a:rPr>
              <a:t>D’</a:t>
            </a:r>
            <a:r>
              <a:rPr lang="en-US" dirty="0">
                <a:solidFill>
                  <a:srgbClr val="FF0000"/>
                </a:solidFill>
              </a:rPr>
              <a:t>| =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i="1" baseline="-25000" dirty="0" err="1">
                <a:solidFill>
                  <a:srgbClr val="FF0000"/>
                </a:solidFill>
              </a:rPr>
              <a:t>max</a:t>
            </a:r>
            <a:endParaRPr lang="en-US" i="1" baseline="-25000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i="1" baseline="30000" dirty="0">
                <a:solidFill>
                  <a:srgbClr val="FF0000"/>
                </a:solidFill>
              </a:rPr>
              <a:t>2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i="1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A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a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B</a:t>
            </a: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b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5590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60C1C3-5CC5-B442-BA3B-BB2CC800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998798" cy="742242"/>
          </a:xfrm>
        </p:spPr>
        <p:txBody>
          <a:bodyPr/>
          <a:lstStyle/>
          <a:p>
            <a:r>
              <a:rPr lang="en-US" dirty="0"/>
              <a:t>Interpreting LD values </a:t>
            </a:r>
            <a:r>
              <a:rPr lang="en-US" i="1" dirty="0"/>
              <a:t>D’</a:t>
            </a:r>
            <a:r>
              <a:rPr lang="en-US" dirty="0"/>
              <a:t> and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D92F7A-8D14-7C49-ABA4-ACBE98F6600C}"/>
              </a:ext>
            </a:extLst>
          </p:cNvPr>
          <p:cNvSpPr txBox="1">
            <a:spLocks/>
          </p:cNvSpPr>
          <p:nvPr/>
        </p:nvSpPr>
        <p:spPr>
          <a:xfrm>
            <a:off x="533400" y="914399"/>
            <a:ext cx="10998798" cy="4238513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High </a:t>
            </a:r>
            <a:r>
              <a:rPr lang="en-US" sz="2000" i="1" kern="0" dirty="0"/>
              <a:t>D’</a:t>
            </a:r>
            <a:r>
              <a:rPr lang="en-US" sz="2000" kern="0" dirty="0"/>
              <a:t> and high </a:t>
            </a:r>
            <a:r>
              <a:rPr lang="en-US" sz="2000" i="1" kern="0" dirty="0"/>
              <a:t>r</a:t>
            </a:r>
            <a:r>
              <a:rPr lang="en-US" sz="2000" i="1" kern="0" baseline="30000" dirty="0"/>
              <a:t>2</a:t>
            </a:r>
            <a:endParaRPr lang="en-US" sz="2000" i="1" kern="0" dirty="0"/>
          </a:p>
          <a:p>
            <a:pPr lvl="1"/>
            <a:r>
              <a:rPr lang="en-US" sz="2000" kern="0" dirty="0"/>
              <a:t>Tendency to the presence of only 2 haplotypes, small difference in allele frequency of coupled alleles</a:t>
            </a:r>
          </a:p>
          <a:p>
            <a:r>
              <a:rPr lang="en-US" sz="2000" kern="0" dirty="0"/>
              <a:t>High </a:t>
            </a:r>
            <a:r>
              <a:rPr lang="en-US" sz="2000" i="1" kern="0" dirty="0"/>
              <a:t>D’</a:t>
            </a:r>
            <a:r>
              <a:rPr lang="en-US" sz="2000" kern="0" dirty="0"/>
              <a:t> and low </a:t>
            </a:r>
            <a:r>
              <a:rPr lang="en-US" sz="2000" i="1" kern="0" dirty="0"/>
              <a:t>r</a:t>
            </a:r>
            <a:r>
              <a:rPr lang="en-US" sz="2000" i="1" kern="0" baseline="30000" dirty="0"/>
              <a:t>2</a:t>
            </a:r>
          </a:p>
          <a:p>
            <a:pPr lvl="1"/>
            <a:r>
              <a:rPr lang="en-US" sz="2000" kern="0" dirty="0"/>
              <a:t>Tendency to the presence of only 3 haplotypes, different allele frequencies of the coupled alleles</a:t>
            </a:r>
          </a:p>
          <a:p>
            <a:r>
              <a:rPr lang="en-US" sz="2000" kern="0" dirty="0"/>
              <a:t>Low </a:t>
            </a:r>
            <a:r>
              <a:rPr lang="en-US" sz="2000" i="1" kern="0" dirty="0"/>
              <a:t>D’</a:t>
            </a:r>
            <a:r>
              <a:rPr lang="en-US" sz="2000" kern="0" dirty="0"/>
              <a:t> and low </a:t>
            </a:r>
            <a:r>
              <a:rPr lang="en-US" sz="2000" i="1" kern="0" dirty="0"/>
              <a:t>r</a:t>
            </a:r>
            <a:r>
              <a:rPr lang="en-US" sz="2000" i="1" kern="0" baseline="30000" dirty="0"/>
              <a:t>2</a:t>
            </a:r>
          </a:p>
          <a:p>
            <a:pPr lvl="1"/>
            <a:r>
              <a:rPr lang="en-US" sz="2000" kern="0" dirty="0"/>
              <a:t>Tendency toward random coupling of alleles and presence of all 4 haplotypes</a:t>
            </a:r>
          </a:p>
        </p:txBody>
      </p:sp>
    </p:spTree>
    <p:extLst>
      <p:ext uri="{BB962C8B-B14F-4D97-AF65-F5344CB8AC3E}">
        <p14:creationId xmlns:p14="http://schemas.microsoft.com/office/powerpoint/2010/main" val="2439992679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BF4C-CD8B-FC49-A8A2-3421CF24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VCF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FAB46-0EBD-E146-B4AA-EFAF6372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448363"/>
            <a:ext cx="4953266" cy="248236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453214-57DD-EF40-BD8D-A2178EBE4907}"/>
              </a:ext>
            </a:extLst>
          </p:cNvPr>
          <p:cNvCxnSpPr>
            <a:cxnSpLocks/>
          </p:cNvCxnSpPr>
          <p:nvPr/>
        </p:nvCxnSpPr>
        <p:spPr bwMode="auto">
          <a:xfrm>
            <a:off x="295810" y="2693853"/>
            <a:ext cx="11286590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0EC8EF-7A29-8040-9A48-18BC398F035C}"/>
              </a:ext>
            </a:extLst>
          </p:cNvPr>
          <p:cNvSpPr txBox="1"/>
          <p:nvPr/>
        </p:nvSpPr>
        <p:spPr>
          <a:xfrm>
            <a:off x="6811236" y="693839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T Pro 45 Light" panose="020B0403020202020204" pitchFamily="34" charset="77"/>
              </a:rPr>
              <a:t>Remote @EBI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1984E-B07C-E74C-95B6-D291EEF2159E}"/>
              </a:ext>
            </a:extLst>
          </p:cNvPr>
          <p:cNvSpPr txBox="1"/>
          <p:nvPr/>
        </p:nvSpPr>
        <p:spPr>
          <a:xfrm>
            <a:off x="6811236" y="2871262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T Pro 45 Light" panose="020B0403020202020204" pitchFamily="34" charset="77"/>
              </a:rPr>
              <a:t>Local @home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A6A36155-C1FF-464E-A868-72AAC0BCBD00}"/>
              </a:ext>
            </a:extLst>
          </p:cNvPr>
          <p:cNvSpPr/>
          <p:nvPr/>
        </p:nvSpPr>
        <p:spPr bwMode="auto">
          <a:xfrm>
            <a:off x="421484" y="1031635"/>
            <a:ext cx="2522348" cy="1284963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 Neue LT Pro 45 Light" panose="020B0403020202020204" pitchFamily="34" charset="77"/>
                <a:ea typeface="ＭＳ Ｐゴシック" pitchFamily="-110" charset="-128"/>
                <a:cs typeface="Calibri"/>
              </a:rPr>
              <a:t>Variation 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F26F2-0EC9-E344-8AE3-68FF7432C09A}"/>
              </a:ext>
            </a:extLst>
          </p:cNvPr>
          <p:cNvSpPr txBox="1"/>
          <p:nvPr/>
        </p:nvSpPr>
        <p:spPr>
          <a:xfrm>
            <a:off x="6811236" y="3510336"/>
            <a:ext cx="460140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T Pro 45 Light" panose="020B0403020202020204" pitchFamily="34" charset="77"/>
                <a:cs typeface="Calibri"/>
              </a:rPr>
              <a:t>Use the </a:t>
            </a:r>
            <a:r>
              <a:rPr lang="en-US" sz="2000" dirty="0" err="1">
                <a:latin typeface="Helvetica Neue LT Pro 45 Light" panose="020B0403020202020204" pitchFamily="34" charset="77"/>
                <a:cs typeface="Calibri"/>
              </a:rPr>
              <a:t>Ensembl</a:t>
            </a:r>
            <a:r>
              <a:rPr lang="en-US" sz="2000" dirty="0">
                <a:latin typeface="Helvetica Neue LT Pro 45 Light" panose="020B0403020202020204" pitchFamily="34" charset="77"/>
                <a:cs typeface="Calibri"/>
              </a:rPr>
              <a:t> API to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T Pro 45 Light" panose="020B0403020202020204" pitchFamily="34" charset="77"/>
                <a:cs typeface="Calibri"/>
              </a:rPr>
              <a:t>compute allele and genotype counts and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T Pro 45 Light" panose="020B0403020202020204" pitchFamily="34" charset="77"/>
                <a:cs typeface="Calibri"/>
              </a:rPr>
              <a:t>Linkage disequilibrium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T Pro 45 Light" panose="020B0403020202020204" pitchFamily="34" charset="77"/>
              </a:rPr>
              <a:t>calculated on the fly</a:t>
            </a:r>
            <a:endParaRPr lang="en-US" sz="2000" dirty="0">
              <a:latin typeface="Helvetica Neue LT Pro 45 Light" panose="020B0403020202020204" pitchFamily="34" charset="77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 LT Pro 45 Light" panose="020B0403020202020204" pitchFamily="34" charset="77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1021B-0F62-3B44-9EFD-E2596C4B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304" y="3794890"/>
            <a:ext cx="1317937" cy="1317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E4907-6F48-5145-AD10-71E1501A3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929" y="3859242"/>
            <a:ext cx="1282310" cy="1282310"/>
          </a:xfrm>
          <a:prstGeom prst="rect">
            <a:avLst/>
          </a:prstGeom>
        </p:spPr>
      </p:pic>
      <p:sp>
        <p:nvSpPr>
          <p:cNvPr id="12" name="Folded Corner 11">
            <a:extLst>
              <a:ext uri="{FF2B5EF4-FFF2-40B4-BE49-F238E27FC236}">
                <a16:creationId xmlns:a16="http://schemas.microsoft.com/office/drawing/2014/main" id="{1A24CA60-5748-1C4D-8616-518F365DE5F5}"/>
              </a:ext>
            </a:extLst>
          </p:cNvPr>
          <p:cNvSpPr/>
          <p:nvPr/>
        </p:nvSpPr>
        <p:spPr bwMode="auto">
          <a:xfrm>
            <a:off x="3961249" y="844456"/>
            <a:ext cx="751990" cy="104447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 Neue LT Pro 45 Light" panose="020B0403020202020204" pitchFamily="34" charset="77"/>
              <a:ea typeface="ＭＳ Ｐゴシック" pitchFamily="-110" charset="-128"/>
              <a:cs typeface="Calibri"/>
            </a:endParaRP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A631E982-73CC-1745-954A-665AD28DD43D}"/>
              </a:ext>
            </a:extLst>
          </p:cNvPr>
          <p:cNvSpPr/>
          <p:nvPr/>
        </p:nvSpPr>
        <p:spPr bwMode="auto">
          <a:xfrm>
            <a:off x="4136060" y="1055849"/>
            <a:ext cx="751990" cy="104447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 Neue LT Pro 45 Light" panose="020B0403020202020204" pitchFamily="34" charset="77"/>
              <a:ea typeface="ＭＳ Ｐゴシック" pitchFamily="-110" charset="-128"/>
              <a:cs typeface="Calibri"/>
            </a:endParaRP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7FD40840-8C9C-4548-A676-85BF5628AF28}"/>
              </a:ext>
            </a:extLst>
          </p:cNvPr>
          <p:cNvSpPr/>
          <p:nvPr/>
        </p:nvSpPr>
        <p:spPr bwMode="auto">
          <a:xfrm>
            <a:off x="4337244" y="1291806"/>
            <a:ext cx="751990" cy="104447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 Neue LT Pro 45 Light" panose="020B0403020202020204" pitchFamily="34" charset="77"/>
              <a:ea typeface="ＭＳ Ｐゴシック" pitchFamily="-110" charset="-128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A2473-A113-8247-A84F-5481755B46C9}"/>
              </a:ext>
            </a:extLst>
          </p:cNvPr>
          <p:cNvSpPr txBox="1"/>
          <p:nvPr/>
        </p:nvSpPr>
        <p:spPr>
          <a:xfrm>
            <a:off x="4400518" y="1864536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T Pro 45 Light" panose="020B0403020202020204" pitchFamily="34" charset="77"/>
                <a:cs typeface="Calibri"/>
              </a:rPr>
              <a:t>.</a:t>
            </a:r>
            <a:r>
              <a:rPr lang="en-US" sz="2400" dirty="0" err="1">
                <a:latin typeface="Helvetica Neue LT Pro 45 Light" panose="020B0403020202020204" pitchFamily="34" charset="77"/>
                <a:cs typeface="Calibri"/>
              </a:rPr>
              <a:t>vcf</a:t>
            </a:r>
            <a:endParaRPr lang="en-US" sz="2400" dirty="0">
              <a:latin typeface="Helvetica Neue LT Pro 45 Light" panose="020B0403020202020204" pitchFamily="34" charset="77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A08916-D123-F746-8B54-17F8669303AD}"/>
              </a:ext>
            </a:extLst>
          </p:cNvPr>
          <p:cNvSpPr txBox="1"/>
          <p:nvPr/>
        </p:nvSpPr>
        <p:spPr>
          <a:xfrm>
            <a:off x="6654184" y="1313024"/>
            <a:ext cx="4915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T Pro 45 Light" panose="020B0403020202020204" pitchFamily="34" charset="77"/>
                <a:cs typeface="Calibri"/>
              </a:rPr>
              <a:t>Data is stored in databases and VCF files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73DFDC3-C3E0-A74D-8ABF-B098FD317D44}"/>
              </a:ext>
            </a:extLst>
          </p:cNvPr>
          <p:cNvSpPr/>
          <p:nvPr/>
        </p:nvSpPr>
        <p:spPr bwMode="auto">
          <a:xfrm>
            <a:off x="2164087" y="2399699"/>
            <a:ext cx="676154" cy="671410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 Neue LT Pro 45 Light" panose="020B0403020202020204" pitchFamily="34" charset="77"/>
            </a:endParaRP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82478A05-001D-D041-ADEF-20BC8D9AE9FD}"/>
              </a:ext>
            </a:extLst>
          </p:cNvPr>
          <p:cNvSpPr/>
          <p:nvPr/>
        </p:nvSpPr>
        <p:spPr bwMode="auto">
          <a:xfrm rot="10800000">
            <a:off x="3187833" y="2430684"/>
            <a:ext cx="676154" cy="671410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 Neue LT Pro 45 Light" panose="020B04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102777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0696-13E0-FB44-9F60-B1C2A6E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LDFeatureContainerAdaptor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BF941-0BE7-9045-9B6F-62BAE466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371948"/>
            <a:ext cx="3075088" cy="1355125"/>
          </a:xfrm>
          <a:prstGeom prst="rect">
            <a:avLst/>
          </a:prstGeom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DE4033EB-821A-984D-AF28-537D6661B53C}"/>
              </a:ext>
            </a:extLst>
          </p:cNvPr>
          <p:cNvSpPr/>
          <p:nvPr/>
        </p:nvSpPr>
        <p:spPr>
          <a:xfrm>
            <a:off x="368300" y="1066800"/>
            <a:ext cx="11426303" cy="3797516"/>
          </a:xfrm>
          <a:prstGeom prst="rect">
            <a:avLst/>
          </a:prstGeom>
          <a:noFill/>
          <a:ln w="15840">
            <a:solidFill>
              <a:srgbClr val="808080"/>
            </a:solidFill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Create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LDFeatureContainerAdaptor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ldfca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$registry-&gt;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get_adaptor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(‘human’, ‘variation’, 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LDFeatureContainer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’);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TODO fetch population object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# Compute LD in a region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TODO fetch slice object for your region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ld_feature_container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ldfca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fetch_by_Slice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($slice, $population)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86734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0696-13E0-FB44-9F60-B1C2A6E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LDFeatureContainerAdaptor</a:t>
            </a:r>
            <a:endParaRPr lang="en-US" dirty="0"/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DE4033EB-821A-984D-AF28-537D6661B53C}"/>
              </a:ext>
            </a:extLst>
          </p:cNvPr>
          <p:cNvSpPr/>
          <p:nvPr/>
        </p:nvSpPr>
        <p:spPr>
          <a:xfrm>
            <a:off x="368300" y="1066800"/>
            <a:ext cx="11426303" cy="3797516"/>
          </a:xfrm>
          <a:prstGeom prst="rect">
            <a:avLst/>
          </a:prstGeom>
          <a:noFill/>
          <a:ln w="15840">
            <a:solidFill>
              <a:srgbClr val="808080"/>
            </a:solidFill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Create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LDFeatureContainerAdaptor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ldfca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$registry-&gt;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get_adaptor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(‘human’, ‘variation’, 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LDFeatureContainer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’);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TODO fetch Population object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Compute LD for a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VariationFeature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and all surrounding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VariationFeatures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that lie within a given window size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max window size is XXX, default window size is XXX</a:t>
            </a:r>
            <a:endParaRPr lang="en-US" sz="20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TODO fetch </a:t>
            </a:r>
            <a:r>
              <a:rPr lang="en-US" sz="20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VariationFeature</a:t>
            </a:r>
            <a:r>
              <a:rPr lang="en-US" sz="20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object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ld_feature_container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ldfca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fetch_by_VariationFeature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vf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$population)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60B10-16EF-3346-84A1-CCE3A87D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502153"/>
            <a:ext cx="3464431" cy="16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30380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1C09-2C71-F743-8723-582AE5CA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LDFeatureContainer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F727-90AC-E440-8DB2-DC4C8491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Container of pairwise LD values</a:t>
            </a:r>
          </a:p>
          <a:p>
            <a:r>
              <a:rPr lang="en-US" sz="2000" dirty="0"/>
              <a:t>Calculated on the fly (using a script written in C)</a:t>
            </a:r>
          </a:p>
          <a:p>
            <a:r>
              <a:rPr lang="en-US" sz="2000" dirty="0"/>
              <a:t>Use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ldfc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get_all_ld_values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to get all computed LD values that are stored in the container $</a:t>
            </a:r>
            <a:r>
              <a:rPr lang="en-US" sz="2000" dirty="0" err="1"/>
              <a:t>ldfc</a:t>
            </a:r>
            <a:endParaRPr lang="en-US" sz="2000" dirty="0"/>
          </a:p>
          <a:p>
            <a:r>
              <a:rPr lang="en-US" sz="2000" dirty="0" err="1"/>
              <a:t>get_all_ld_values</a:t>
            </a:r>
            <a:r>
              <a:rPr lang="en-US" sz="2000" dirty="0"/>
              <a:t> returns an array reference of hash references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AA70EF-35CB-9C40-96E3-47132B9468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875146"/>
              </p:ext>
            </p:extLst>
          </p:nvPr>
        </p:nvGraphicFramePr>
        <p:xfrm>
          <a:off x="405115" y="3186525"/>
          <a:ext cx="5231756" cy="29616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1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20">
                <a:tc>
                  <a:txBody>
                    <a:bodyPr/>
                    <a:lstStyle/>
                    <a:p>
                      <a:pPr>
                        <a:lnSpc>
                          <a:spcPct val="62000"/>
                        </a:lnSpc>
                      </a:pP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Key</a:t>
                      </a:r>
                      <a:endParaRPr sz="14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62000"/>
                        </a:lnSpc>
                      </a:pP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Value</a:t>
                      </a:r>
                      <a:endParaRPr sz="14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96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variation1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VariationFeature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object of one of the two variations used for the calculation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96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variation_name1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String value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variation2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VariationFeature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object of the second variation used for the calculation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variation_name2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String value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40">
                <a:tc>
                  <a:txBody>
                    <a:bodyPr/>
                    <a:lstStyle/>
                    <a:p>
                      <a:r>
                        <a:rPr lang="en-GB" sz="1400">
                          <a:latin typeface="Calibri" charset="0"/>
                          <a:ea typeface="Calibri" charset="0"/>
                          <a:cs typeface="Calibri" charset="0"/>
                        </a:rPr>
                        <a:t>r2</a:t>
                      </a:r>
                      <a:endParaRPr sz="14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0 to 1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840"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d_prime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0 to 1</a:t>
                      </a:r>
                      <a:endParaRPr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ustomShape 2">
            <a:extLst>
              <a:ext uri="{FF2B5EF4-FFF2-40B4-BE49-F238E27FC236}">
                <a16:creationId xmlns:a16="http://schemas.microsoft.com/office/drawing/2014/main" id="{AFD2C2CA-1424-C14A-B0BC-A6847ED05738}"/>
              </a:ext>
            </a:extLst>
          </p:cNvPr>
          <p:cNvSpPr/>
          <p:nvPr/>
        </p:nvSpPr>
        <p:spPr>
          <a:xfrm>
            <a:off x="5636871" y="3034125"/>
            <a:ext cx="6099857" cy="1803433"/>
          </a:xfrm>
          <a:prstGeom prst="rect">
            <a:avLst/>
          </a:prstGeom>
          <a:noFill/>
          <a:ln w="15840">
            <a:noFill/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my 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ld_result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(@{$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ldfc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get_all_ld_values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}) {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print 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ld_result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-&gt;{r2}, “\n”;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05650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D5C2-80D9-0B43-8604-C07E08A3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populations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CEA36E5A-69D0-3749-AE08-C35E98A8F848}"/>
              </a:ext>
            </a:extLst>
          </p:cNvPr>
          <p:cNvSpPr/>
          <p:nvPr/>
        </p:nvSpPr>
        <p:spPr>
          <a:xfrm>
            <a:off x="368300" y="1066800"/>
            <a:ext cx="11426303" cy="3797516"/>
          </a:xfrm>
          <a:prstGeom prst="rect">
            <a:avLst/>
          </a:prstGeom>
          <a:noFill/>
          <a:ln w="15840">
            <a:solidFill>
              <a:srgbClr val="808080"/>
            </a:solidFill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Create Population adaptor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$pa = $registry-&gt;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get_adaptor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(‘human’, ‘variation’, ‘Population’);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ld_populations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$pa-&gt;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fetch_all_LD_Populations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GB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foreach my $</a:t>
            </a:r>
            <a:r>
              <a:rPr lang="en-GB" sz="2000" dirty="0" err="1">
                <a:latin typeface="Consolas" charset="0"/>
                <a:ea typeface="Consolas" charset="0"/>
                <a:cs typeface="Consolas" charset="0"/>
              </a:rPr>
              <a:t>ld_population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 (@$</a:t>
            </a:r>
            <a:r>
              <a:rPr lang="en-GB" sz="2000" dirty="0" err="1">
                <a:latin typeface="Consolas" charset="0"/>
                <a:ea typeface="Consolas" charset="0"/>
                <a:cs typeface="Consolas" charset="0"/>
              </a:rPr>
              <a:t>ld_populations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    my $name = $</a:t>
            </a:r>
            <a:r>
              <a:rPr lang="en-GB" sz="2000" dirty="0" err="1">
                <a:latin typeface="Consolas" charset="0"/>
                <a:ea typeface="Consolas" charset="0"/>
                <a:cs typeface="Consolas" charset="0"/>
              </a:rPr>
              <a:t>ld_population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-&gt;name;</a:t>
            </a:r>
          </a:p>
          <a:p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    my $description = $</a:t>
            </a:r>
            <a:r>
              <a:rPr lang="en-GB" sz="2000" dirty="0" err="1">
                <a:latin typeface="Consolas" charset="0"/>
                <a:ea typeface="Consolas" charset="0"/>
                <a:cs typeface="Consolas" charset="0"/>
              </a:rPr>
              <a:t>ld_population</a:t>
            </a:r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-&gt;description;</a:t>
            </a:r>
          </a:p>
          <a:p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    print “$name $description\n”;</a:t>
            </a:r>
          </a:p>
          <a:p>
            <a:r>
              <a:rPr lang="en-GB" sz="2000" dirty="0">
                <a:latin typeface="Consolas" charset="0"/>
                <a:ea typeface="Consolas" charset="0"/>
                <a:cs typeface="Consolas" charset="0"/>
              </a:rPr>
              <a:t>} </a:t>
            </a:r>
            <a:endParaRPr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74799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9DA61F-EDC3-A143-90CD-1360F5C9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30D47-8216-7343-852D-0BD13B7BF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in a region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fetch_by_Slice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($slice, $population)</a:t>
            </a:r>
            <a:endParaRPr lang="en-US" sz="2000" dirty="0"/>
          </a:p>
          <a:p>
            <a:pPr lvl="1"/>
            <a:r>
              <a:rPr lang="en-US" dirty="0"/>
              <a:t>Compute all LD values for the region </a:t>
            </a:r>
            <a:r>
              <a:rPr lang="en-GB" dirty="0"/>
              <a:t>chromosome 12 between 11053716-11073715  and population 1000GENOMES:phase_3:CEU</a:t>
            </a:r>
          </a:p>
          <a:p>
            <a:pPr lvl="1"/>
            <a:r>
              <a:rPr lang="en-US" dirty="0"/>
              <a:t>Only print results where D’ = 1 and r</a:t>
            </a:r>
            <a:r>
              <a:rPr lang="en-US" baseline="30000" dirty="0"/>
              <a:t>2</a:t>
            </a:r>
            <a:r>
              <a:rPr lang="en-US" dirty="0"/>
              <a:t> = 1. Print D’ (</a:t>
            </a:r>
            <a:r>
              <a:rPr lang="en-US" dirty="0" err="1"/>
              <a:t>d_prime</a:t>
            </a:r>
            <a:r>
              <a:rPr lang="en-US" dirty="0"/>
              <a:t>), r</a:t>
            </a:r>
            <a:r>
              <a:rPr lang="en-US" baseline="30000" dirty="0"/>
              <a:t>2</a:t>
            </a:r>
            <a:r>
              <a:rPr lang="en-US" dirty="0"/>
              <a:t> (r2), variation_name1 and variation_name2</a:t>
            </a:r>
            <a:endParaRPr lang="en-US" baseline="30000" dirty="0"/>
          </a:p>
          <a:p>
            <a:r>
              <a:rPr lang="en-US" dirty="0"/>
              <a:t>LD for a variation feature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fetch_by_VariationFeature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vf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$population)</a:t>
            </a:r>
            <a:endParaRPr lang="en-US" dirty="0"/>
          </a:p>
          <a:p>
            <a:pPr lvl="1"/>
            <a:r>
              <a:rPr lang="en-US" dirty="0"/>
              <a:t>Compute all LD values for </a:t>
            </a:r>
            <a:r>
              <a:rPr lang="en-GB" dirty="0"/>
              <a:t>rs7304579 and population 1000GENOMES:phase_3:YRI</a:t>
            </a:r>
          </a:p>
          <a:p>
            <a:pPr lvl="1"/>
            <a:r>
              <a:rPr lang="en-GB" dirty="0"/>
              <a:t>Get the </a:t>
            </a:r>
            <a:r>
              <a:rPr lang="en-GB" dirty="0" err="1"/>
              <a:t>VariationFeature</a:t>
            </a:r>
            <a:r>
              <a:rPr lang="en-GB" dirty="0"/>
              <a:t> for rs7304579</a:t>
            </a:r>
          </a:p>
          <a:p>
            <a:pPr lvl="1"/>
            <a:r>
              <a:rPr lang="en-GB" dirty="0"/>
              <a:t>Print all results. </a:t>
            </a:r>
            <a:r>
              <a:rPr lang="en-US" dirty="0"/>
              <a:t>Print D’ (</a:t>
            </a:r>
            <a:r>
              <a:rPr lang="en-US" dirty="0" err="1"/>
              <a:t>d_prime</a:t>
            </a:r>
            <a:r>
              <a:rPr lang="en-US" dirty="0"/>
              <a:t>), r</a:t>
            </a:r>
            <a:r>
              <a:rPr lang="en-US" baseline="30000" dirty="0"/>
              <a:t>2</a:t>
            </a:r>
            <a:r>
              <a:rPr lang="en-US" dirty="0"/>
              <a:t> (r2), variation_name1 and variation_name2</a:t>
            </a:r>
            <a:endParaRPr lang="en-GB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14288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A77A-F7AC-1B4E-9BDF-043260BD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2B881-88B1-3446-8AFE-A07D9E69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1017373"/>
          </a:xfrm>
        </p:spPr>
        <p:txBody>
          <a:bodyPr/>
          <a:lstStyle/>
          <a:p>
            <a:r>
              <a:rPr lang="en-US" dirty="0"/>
              <a:t>Usually represents a large segment of variable DNA sequence (&gt; 1kb)</a:t>
            </a:r>
          </a:p>
          <a:p>
            <a:r>
              <a:rPr lang="en-US" dirty="0"/>
              <a:t>Different processes give rise to different types of structural variations: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0EB46430-284E-D048-B01D-FA98B153F341}"/>
              </a:ext>
            </a:extLst>
          </p:cNvPr>
          <p:cNvSpPr/>
          <p:nvPr/>
        </p:nvSpPr>
        <p:spPr>
          <a:xfrm>
            <a:off x="6323600" y="4950082"/>
            <a:ext cx="1550880" cy="368280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TextShape 5">
            <a:extLst>
              <a:ext uri="{FF2B5EF4-FFF2-40B4-BE49-F238E27FC236}">
                <a16:creationId xmlns:a16="http://schemas.microsoft.com/office/drawing/2014/main" id="{18840798-7D50-8C4E-86F9-FF93A3E220C3}"/>
              </a:ext>
            </a:extLst>
          </p:cNvPr>
          <p:cNvSpPr txBox="1"/>
          <p:nvPr/>
        </p:nvSpPr>
        <p:spPr>
          <a:xfrm>
            <a:off x="4780280" y="4292722"/>
            <a:ext cx="1550880" cy="365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800" dirty="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Translocation</a:t>
            </a:r>
            <a:endParaRPr sz="1800" dirty="0">
              <a:latin typeface="Helvetica Neue LT Pro 45 Light" panose="020B0403020202020204" pitchFamily="34" charset="77"/>
            </a:endParaRPr>
          </a:p>
        </p:txBody>
      </p:sp>
      <p:sp>
        <p:nvSpPr>
          <p:cNvPr id="6" name="CustomShape 7">
            <a:extLst>
              <a:ext uri="{FF2B5EF4-FFF2-40B4-BE49-F238E27FC236}">
                <a16:creationId xmlns:a16="http://schemas.microsoft.com/office/drawing/2014/main" id="{FC181714-803F-A54E-88F9-63684D2BA15E}"/>
              </a:ext>
            </a:extLst>
          </p:cNvPr>
          <p:cNvSpPr/>
          <p:nvPr/>
        </p:nvSpPr>
        <p:spPr>
          <a:xfrm>
            <a:off x="872840" y="3690631"/>
            <a:ext cx="3169440" cy="36828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US" sz="1400" dirty="0">
                <a:solidFill>
                  <a:srgbClr val="000000"/>
                </a:solidFill>
                <a:latin typeface="Arial"/>
              </a:rPr>
              <a:t>→ Allele type “Gain”</a:t>
            </a:r>
            <a:endParaRPr dirty="0"/>
          </a:p>
        </p:txBody>
      </p:sp>
      <p:sp>
        <p:nvSpPr>
          <p:cNvPr id="7" name="TextShape 8">
            <a:extLst>
              <a:ext uri="{FF2B5EF4-FFF2-40B4-BE49-F238E27FC236}">
                <a16:creationId xmlns:a16="http://schemas.microsoft.com/office/drawing/2014/main" id="{8B0D4E07-C5A9-554B-B829-E46078B1DCEB}"/>
              </a:ext>
            </a:extLst>
          </p:cNvPr>
          <p:cNvSpPr txBox="1"/>
          <p:nvPr/>
        </p:nvSpPr>
        <p:spPr>
          <a:xfrm>
            <a:off x="787160" y="2265751"/>
            <a:ext cx="3237120" cy="365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800" dirty="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Copy number variation (CNV)</a:t>
            </a:r>
            <a:endParaRPr sz="1800" dirty="0">
              <a:latin typeface="Helvetica Neue LT Pro 45 Light" panose="020B0403020202020204" pitchFamily="34" charset="77"/>
            </a:endParaRPr>
          </a:p>
        </p:txBody>
      </p:sp>
      <p:sp>
        <p:nvSpPr>
          <p:cNvPr id="8" name="TextShape 9">
            <a:extLst>
              <a:ext uri="{FF2B5EF4-FFF2-40B4-BE49-F238E27FC236}">
                <a16:creationId xmlns:a16="http://schemas.microsoft.com/office/drawing/2014/main" id="{FA0103E7-F7EF-804A-BE61-D117D08C4471}"/>
              </a:ext>
            </a:extLst>
          </p:cNvPr>
          <p:cNvSpPr txBox="1"/>
          <p:nvPr/>
        </p:nvSpPr>
        <p:spPr>
          <a:xfrm>
            <a:off x="4816280" y="2274751"/>
            <a:ext cx="1105920" cy="63900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800" dirty="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Inversion</a:t>
            </a:r>
            <a:endParaRPr sz="1800" dirty="0">
              <a:latin typeface="Helvetica Neue LT Pro 45 Light" panose="020B0403020202020204" pitchFamily="34" charset="77"/>
            </a:endParaRPr>
          </a:p>
        </p:txBody>
      </p:sp>
      <p:sp>
        <p:nvSpPr>
          <p:cNvPr id="9" name="TextShape 10">
            <a:extLst>
              <a:ext uri="{FF2B5EF4-FFF2-40B4-BE49-F238E27FC236}">
                <a16:creationId xmlns:a16="http://schemas.microsoft.com/office/drawing/2014/main" id="{93DE7CDE-A875-7144-B95F-2FF9C521C490}"/>
              </a:ext>
            </a:extLst>
          </p:cNvPr>
          <p:cNvSpPr txBox="1"/>
          <p:nvPr/>
        </p:nvSpPr>
        <p:spPr>
          <a:xfrm>
            <a:off x="845480" y="4287682"/>
            <a:ext cx="1306800" cy="63900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800" dirty="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Duplication</a:t>
            </a:r>
            <a:endParaRPr sz="1800" dirty="0">
              <a:latin typeface="Helvetica Neue LT Pro 45 Light" panose="020B0403020202020204" pitchFamily="34" charset="77"/>
            </a:endParaRPr>
          </a:p>
        </p:txBody>
      </p:sp>
      <p:sp>
        <p:nvSpPr>
          <p:cNvPr id="10" name="CustomShape 11">
            <a:extLst>
              <a:ext uri="{FF2B5EF4-FFF2-40B4-BE49-F238E27FC236}">
                <a16:creationId xmlns:a16="http://schemas.microsoft.com/office/drawing/2014/main" id="{26103089-7066-374B-B16E-03913CD16325}"/>
              </a:ext>
            </a:extLst>
          </p:cNvPr>
          <p:cNvSpPr/>
          <p:nvPr/>
        </p:nvSpPr>
        <p:spPr>
          <a:xfrm>
            <a:off x="712280" y="2162791"/>
            <a:ext cx="3528000" cy="1944000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</p:sp>
      <p:sp>
        <p:nvSpPr>
          <p:cNvPr id="11" name="CustomShape 12">
            <a:extLst>
              <a:ext uri="{FF2B5EF4-FFF2-40B4-BE49-F238E27FC236}">
                <a16:creationId xmlns:a16="http://schemas.microsoft.com/office/drawing/2014/main" id="{B0FED807-C296-BB46-9C13-7A29AB72B203}"/>
              </a:ext>
            </a:extLst>
          </p:cNvPr>
          <p:cNvSpPr/>
          <p:nvPr/>
        </p:nvSpPr>
        <p:spPr>
          <a:xfrm>
            <a:off x="4635920" y="2162431"/>
            <a:ext cx="3528000" cy="1944000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</p:sp>
      <p:sp>
        <p:nvSpPr>
          <p:cNvPr id="12" name="CustomShape 13">
            <a:extLst>
              <a:ext uri="{FF2B5EF4-FFF2-40B4-BE49-F238E27FC236}">
                <a16:creationId xmlns:a16="http://schemas.microsoft.com/office/drawing/2014/main" id="{58FB2A1B-912E-D340-B87F-046DA601A216}"/>
              </a:ext>
            </a:extLst>
          </p:cNvPr>
          <p:cNvSpPr/>
          <p:nvPr/>
        </p:nvSpPr>
        <p:spPr>
          <a:xfrm>
            <a:off x="4635560" y="4184002"/>
            <a:ext cx="3528000" cy="1944000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</p:sp>
      <p:sp>
        <p:nvSpPr>
          <p:cNvPr id="13" name="CustomShape 14">
            <a:extLst>
              <a:ext uri="{FF2B5EF4-FFF2-40B4-BE49-F238E27FC236}">
                <a16:creationId xmlns:a16="http://schemas.microsoft.com/office/drawing/2014/main" id="{C4744D46-7CAF-2842-8B4C-6866B49DD6A5}"/>
              </a:ext>
            </a:extLst>
          </p:cNvPr>
          <p:cNvSpPr/>
          <p:nvPr/>
        </p:nvSpPr>
        <p:spPr>
          <a:xfrm>
            <a:off x="711200" y="4183642"/>
            <a:ext cx="3528000" cy="1944000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</p:sp>
      <p:sp>
        <p:nvSpPr>
          <p:cNvPr id="14" name="CustomShape 15">
            <a:extLst>
              <a:ext uri="{FF2B5EF4-FFF2-40B4-BE49-F238E27FC236}">
                <a16:creationId xmlns:a16="http://schemas.microsoft.com/office/drawing/2014/main" id="{96649DFC-D734-C64B-B6A6-0094D1966589}"/>
              </a:ext>
            </a:extLst>
          </p:cNvPr>
          <p:cNvSpPr/>
          <p:nvPr/>
        </p:nvSpPr>
        <p:spPr>
          <a:xfrm>
            <a:off x="892280" y="2864791"/>
            <a:ext cx="2484000" cy="90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15" name="CustomShape 16">
            <a:extLst>
              <a:ext uri="{FF2B5EF4-FFF2-40B4-BE49-F238E27FC236}">
                <a16:creationId xmlns:a16="http://schemas.microsoft.com/office/drawing/2014/main" id="{B2086DE1-F10E-E949-A632-B0E94BB7479A}"/>
              </a:ext>
            </a:extLst>
          </p:cNvPr>
          <p:cNvSpPr/>
          <p:nvPr/>
        </p:nvSpPr>
        <p:spPr>
          <a:xfrm>
            <a:off x="1028000" y="2864791"/>
            <a:ext cx="35748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EC1A913C-63D2-654F-8D82-1BC8D2B83D25}"/>
              </a:ext>
            </a:extLst>
          </p:cNvPr>
          <p:cNvSpPr/>
          <p:nvPr/>
        </p:nvSpPr>
        <p:spPr>
          <a:xfrm>
            <a:off x="1388360" y="2864791"/>
            <a:ext cx="35712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465E083C-FE18-A74D-8FF8-339477C89ACB}"/>
              </a:ext>
            </a:extLst>
          </p:cNvPr>
          <p:cNvSpPr/>
          <p:nvPr/>
        </p:nvSpPr>
        <p:spPr>
          <a:xfrm>
            <a:off x="1748000" y="2864791"/>
            <a:ext cx="35748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735A7A6F-C788-A54F-ABFC-AAA04E795F51}"/>
              </a:ext>
            </a:extLst>
          </p:cNvPr>
          <p:cNvSpPr/>
          <p:nvPr/>
        </p:nvSpPr>
        <p:spPr>
          <a:xfrm>
            <a:off x="2108360" y="2864791"/>
            <a:ext cx="35712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6D135162-AD44-6042-B4D2-F99390F3661F}"/>
              </a:ext>
            </a:extLst>
          </p:cNvPr>
          <p:cNvSpPr/>
          <p:nvPr/>
        </p:nvSpPr>
        <p:spPr>
          <a:xfrm>
            <a:off x="1385480" y="2864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5ABAE733-D51E-014F-96DE-A29E1F65FBF5}"/>
              </a:ext>
            </a:extLst>
          </p:cNvPr>
          <p:cNvSpPr/>
          <p:nvPr/>
        </p:nvSpPr>
        <p:spPr>
          <a:xfrm>
            <a:off x="1745480" y="2864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6F36F901-508C-BF4A-B144-B40643099169}"/>
              </a:ext>
            </a:extLst>
          </p:cNvPr>
          <p:cNvSpPr/>
          <p:nvPr/>
        </p:nvSpPr>
        <p:spPr>
          <a:xfrm>
            <a:off x="2105480" y="2864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1B0A0C3A-72A7-E140-9EBB-86B876C25C55}"/>
              </a:ext>
            </a:extLst>
          </p:cNvPr>
          <p:cNvSpPr/>
          <p:nvPr/>
        </p:nvSpPr>
        <p:spPr>
          <a:xfrm>
            <a:off x="2465480" y="2864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D8AFBD50-682C-8C41-BF97-DF73C7E77852}"/>
              </a:ext>
            </a:extLst>
          </p:cNvPr>
          <p:cNvSpPr/>
          <p:nvPr/>
        </p:nvSpPr>
        <p:spPr>
          <a:xfrm>
            <a:off x="1025480" y="2864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4" name="CustomShape 25">
            <a:extLst>
              <a:ext uri="{FF2B5EF4-FFF2-40B4-BE49-F238E27FC236}">
                <a16:creationId xmlns:a16="http://schemas.microsoft.com/office/drawing/2014/main" id="{F6CC9FAB-691A-6F44-909B-693C0195D0B7}"/>
              </a:ext>
            </a:extLst>
          </p:cNvPr>
          <p:cNvSpPr/>
          <p:nvPr/>
        </p:nvSpPr>
        <p:spPr>
          <a:xfrm>
            <a:off x="1028360" y="2864791"/>
            <a:ext cx="35712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EF40C7D1-A14A-3A43-84BB-8B9CD090C325}"/>
              </a:ext>
            </a:extLst>
          </p:cNvPr>
          <p:cNvSpPr/>
          <p:nvPr/>
        </p:nvSpPr>
        <p:spPr>
          <a:xfrm>
            <a:off x="1385480" y="2864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6" name="CustomShape 27">
            <a:extLst>
              <a:ext uri="{FF2B5EF4-FFF2-40B4-BE49-F238E27FC236}">
                <a16:creationId xmlns:a16="http://schemas.microsoft.com/office/drawing/2014/main" id="{6894F993-5876-C24C-B118-09F6C3BDA6C4}"/>
              </a:ext>
            </a:extLst>
          </p:cNvPr>
          <p:cNvSpPr/>
          <p:nvPr/>
        </p:nvSpPr>
        <p:spPr>
          <a:xfrm>
            <a:off x="892280" y="3458791"/>
            <a:ext cx="3171600" cy="90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27" name="CustomShape 28">
            <a:extLst>
              <a:ext uri="{FF2B5EF4-FFF2-40B4-BE49-F238E27FC236}">
                <a16:creationId xmlns:a16="http://schemas.microsoft.com/office/drawing/2014/main" id="{FA9867C5-BDFB-5449-8FA8-8569A2BEFACE}"/>
              </a:ext>
            </a:extLst>
          </p:cNvPr>
          <p:cNvSpPr/>
          <p:nvPr/>
        </p:nvSpPr>
        <p:spPr>
          <a:xfrm>
            <a:off x="1028360" y="3458791"/>
            <a:ext cx="35712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28" name="CustomShape 29">
            <a:extLst>
              <a:ext uri="{FF2B5EF4-FFF2-40B4-BE49-F238E27FC236}">
                <a16:creationId xmlns:a16="http://schemas.microsoft.com/office/drawing/2014/main" id="{F3FC499A-D962-934E-ACAA-9386EF1A94C0}"/>
              </a:ext>
            </a:extLst>
          </p:cNvPr>
          <p:cNvSpPr/>
          <p:nvPr/>
        </p:nvSpPr>
        <p:spPr>
          <a:xfrm>
            <a:off x="1388360" y="3458791"/>
            <a:ext cx="35748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29" name="CustomShape 30">
            <a:extLst>
              <a:ext uri="{FF2B5EF4-FFF2-40B4-BE49-F238E27FC236}">
                <a16:creationId xmlns:a16="http://schemas.microsoft.com/office/drawing/2014/main" id="{CDA838F1-57E4-DF49-8E1F-C025E51A1EDA}"/>
              </a:ext>
            </a:extLst>
          </p:cNvPr>
          <p:cNvSpPr/>
          <p:nvPr/>
        </p:nvSpPr>
        <p:spPr>
          <a:xfrm>
            <a:off x="1748360" y="3458791"/>
            <a:ext cx="35712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30" name="CustomShape 31">
            <a:extLst>
              <a:ext uri="{FF2B5EF4-FFF2-40B4-BE49-F238E27FC236}">
                <a16:creationId xmlns:a16="http://schemas.microsoft.com/office/drawing/2014/main" id="{260CE4D5-5AAB-5D4E-88DF-C15D80AA508C}"/>
              </a:ext>
            </a:extLst>
          </p:cNvPr>
          <p:cNvSpPr/>
          <p:nvPr/>
        </p:nvSpPr>
        <p:spPr>
          <a:xfrm>
            <a:off x="2108360" y="3458791"/>
            <a:ext cx="35748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5741771D-1422-BB43-8DEC-4EA1F9E3F188}"/>
              </a:ext>
            </a:extLst>
          </p:cNvPr>
          <p:cNvSpPr/>
          <p:nvPr/>
        </p:nvSpPr>
        <p:spPr>
          <a:xfrm>
            <a:off x="1385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ED94E4F5-DE06-8541-B9F2-ECDCC15E8661}"/>
              </a:ext>
            </a:extLst>
          </p:cNvPr>
          <p:cNvSpPr/>
          <p:nvPr/>
        </p:nvSpPr>
        <p:spPr>
          <a:xfrm>
            <a:off x="1745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8300A5EF-5D7C-5349-BF06-15034C459E51}"/>
              </a:ext>
            </a:extLst>
          </p:cNvPr>
          <p:cNvSpPr/>
          <p:nvPr/>
        </p:nvSpPr>
        <p:spPr>
          <a:xfrm>
            <a:off x="2105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1D31723D-DB56-894C-A8FF-F1F416487BDD}"/>
              </a:ext>
            </a:extLst>
          </p:cNvPr>
          <p:cNvSpPr/>
          <p:nvPr/>
        </p:nvSpPr>
        <p:spPr>
          <a:xfrm>
            <a:off x="2465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5" name="Line 36">
            <a:extLst>
              <a:ext uri="{FF2B5EF4-FFF2-40B4-BE49-F238E27FC236}">
                <a16:creationId xmlns:a16="http://schemas.microsoft.com/office/drawing/2014/main" id="{6879C010-2E8D-C443-AFD1-127C4971B166}"/>
              </a:ext>
            </a:extLst>
          </p:cNvPr>
          <p:cNvSpPr/>
          <p:nvPr/>
        </p:nvSpPr>
        <p:spPr>
          <a:xfrm>
            <a:off x="1025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6" name="CustomShape 37">
            <a:extLst>
              <a:ext uri="{FF2B5EF4-FFF2-40B4-BE49-F238E27FC236}">
                <a16:creationId xmlns:a16="http://schemas.microsoft.com/office/drawing/2014/main" id="{E651F5FD-C3BE-2E4D-BD1E-85686D8FA467}"/>
              </a:ext>
            </a:extLst>
          </p:cNvPr>
          <p:cNvSpPr/>
          <p:nvPr/>
        </p:nvSpPr>
        <p:spPr>
          <a:xfrm>
            <a:off x="2468360" y="3458791"/>
            <a:ext cx="35748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37" name="CustomShape 38">
            <a:extLst>
              <a:ext uri="{FF2B5EF4-FFF2-40B4-BE49-F238E27FC236}">
                <a16:creationId xmlns:a16="http://schemas.microsoft.com/office/drawing/2014/main" id="{A17766DC-D5B9-B543-AADA-49296BE75838}"/>
              </a:ext>
            </a:extLst>
          </p:cNvPr>
          <p:cNvSpPr/>
          <p:nvPr/>
        </p:nvSpPr>
        <p:spPr>
          <a:xfrm>
            <a:off x="2828720" y="3458791"/>
            <a:ext cx="35712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38" name="Line 39">
            <a:extLst>
              <a:ext uri="{FF2B5EF4-FFF2-40B4-BE49-F238E27FC236}">
                <a16:creationId xmlns:a16="http://schemas.microsoft.com/office/drawing/2014/main" id="{AB10D8AF-4FDD-3A40-83C9-F5CBBC417D30}"/>
              </a:ext>
            </a:extLst>
          </p:cNvPr>
          <p:cNvSpPr/>
          <p:nvPr/>
        </p:nvSpPr>
        <p:spPr>
          <a:xfrm>
            <a:off x="282584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9" name="Line 40">
            <a:extLst>
              <a:ext uri="{FF2B5EF4-FFF2-40B4-BE49-F238E27FC236}">
                <a16:creationId xmlns:a16="http://schemas.microsoft.com/office/drawing/2014/main" id="{496FCB01-FF19-604D-B5FA-7BB97034E5EF}"/>
              </a:ext>
            </a:extLst>
          </p:cNvPr>
          <p:cNvSpPr/>
          <p:nvPr/>
        </p:nvSpPr>
        <p:spPr>
          <a:xfrm>
            <a:off x="318584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0" name="TextShape 41">
            <a:extLst>
              <a:ext uri="{FF2B5EF4-FFF2-40B4-BE49-F238E27FC236}">
                <a16:creationId xmlns:a16="http://schemas.microsoft.com/office/drawing/2014/main" id="{7EA1A0B0-A471-A64A-9914-451CF8CD96B1}"/>
              </a:ext>
            </a:extLst>
          </p:cNvPr>
          <p:cNvSpPr txBox="1"/>
          <p:nvPr/>
        </p:nvSpPr>
        <p:spPr>
          <a:xfrm>
            <a:off x="5547080" y="2594791"/>
            <a:ext cx="313200" cy="3034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400">
                <a:solidFill>
                  <a:srgbClr val="000000"/>
                </a:solidFill>
                <a:latin typeface="Arial"/>
              </a:rPr>
              <a:t>5'</a:t>
            </a:r>
            <a:endParaRPr/>
          </a:p>
        </p:txBody>
      </p:sp>
      <p:sp>
        <p:nvSpPr>
          <p:cNvPr id="41" name="CustomShape 42">
            <a:extLst>
              <a:ext uri="{FF2B5EF4-FFF2-40B4-BE49-F238E27FC236}">
                <a16:creationId xmlns:a16="http://schemas.microsoft.com/office/drawing/2014/main" id="{6EC6DC3A-7B9A-3642-943E-E97F21D47ACE}"/>
              </a:ext>
            </a:extLst>
          </p:cNvPr>
          <p:cNvSpPr/>
          <p:nvPr/>
        </p:nvSpPr>
        <p:spPr>
          <a:xfrm>
            <a:off x="5176280" y="2859031"/>
            <a:ext cx="2484000" cy="90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42" name="CustomShape 43">
            <a:extLst>
              <a:ext uri="{FF2B5EF4-FFF2-40B4-BE49-F238E27FC236}">
                <a16:creationId xmlns:a16="http://schemas.microsoft.com/office/drawing/2014/main" id="{5175EBFB-0212-5A47-8554-AF3C72362841}"/>
              </a:ext>
            </a:extLst>
          </p:cNvPr>
          <p:cNvSpPr/>
          <p:nvPr/>
        </p:nvSpPr>
        <p:spPr>
          <a:xfrm>
            <a:off x="5669480" y="2859031"/>
            <a:ext cx="75600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43" name="Line 45">
            <a:extLst>
              <a:ext uri="{FF2B5EF4-FFF2-40B4-BE49-F238E27FC236}">
                <a16:creationId xmlns:a16="http://schemas.microsoft.com/office/drawing/2014/main" id="{0A41F6B7-82F7-8F45-90F6-FE9469384290}"/>
              </a:ext>
            </a:extLst>
          </p:cNvPr>
          <p:cNvSpPr/>
          <p:nvPr/>
        </p:nvSpPr>
        <p:spPr>
          <a:xfrm>
            <a:off x="5669480" y="285903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4" name="Line 46">
            <a:extLst>
              <a:ext uri="{FF2B5EF4-FFF2-40B4-BE49-F238E27FC236}">
                <a16:creationId xmlns:a16="http://schemas.microsoft.com/office/drawing/2014/main" id="{75AF2EA2-0A60-4644-A41C-BB8358A968E6}"/>
              </a:ext>
            </a:extLst>
          </p:cNvPr>
          <p:cNvSpPr/>
          <p:nvPr/>
        </p:nvSpPr>
        <p:spPr>
          <a:xfrm>
            <a:off x="6425480" y="285903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5" name="CustomShape 47">
            <a:extLst>
              <a:ext uri="{FF2B5EF4-FFF2-40B4-BE49-F238E27FC236}">
                <a16:creationId xmlns:a16="http://schemas.microsoft.com/office/drawing/2014/main" id="{157F0B9E-38E8-9F4B-B02D-454EEE665BA7}"/>
              </a:ext>
            </a:extLst>
          </p:cNvPr>
          <p:cNvSpPr/>
          <p:nvPr/>
        </p:nvSpPr>
        <p:spPr>
          <a:xfrm>
            <a:off x="5176280" y="3458791"/>
            <a:ext cx="2484000" cy="90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46" name="CustomShape 48">
            <a:extLst>
              <a:ext uri="{FF2B5EF4-FFF2-40B4-BE49-F238E27FC236}">
                <a16:creationId xmlns:a16="http://schemas.microsoft.com/office/drawing/2014/main" id="{E3ACFA53-7D67-9442-817E-8512BD96316B}"/>
              </a:ext>
            </a:extLst>
          </p:cNvPr>
          <p:cNvSpPr/>
          <p:nvPr/>
        </p:nvSpPr>
        <p:spPr>
          <a:xfrm>
            <a:off x="5669480" y="3458791"/>
            <a:ext cx="75600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63BA772C-0E3A-BC4A-B993-67D941121FAC}"/>
              </a:ext>
            </a:extLst>
          </p:cNvPr>
          <p:cNvSpPr/>
          <p:nvPr/>
        </p:nvSpPr>
        <p:spPr>
          <a:xfrm>
            <a:off x="5669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8" name="Line 51">
            <a:extLst>
              <a:ext uri="{FF2B5EF4-FFF2-40B4-BE49-F238E27FC236}">
                <a16:creationId xmlns:a16="http://schemas.microsoft.com/office/drawing/2014/main" id="{18A1C7B0-3E5D-0A4F-9181-8F48A274F93E}"/>
              </a:ext>
            </a:extLst>
          </p:cNvPr>
          <p:cNvSpPr/>
          <p:nvPr/>
        </p:nvSpPr>
        <p:spPr>
          <a:xfrm>
            <a:off x="6425480" y="3458791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9" name="Line 52">
            <a:extLst>
              <a:ext uri="{FF2B5EF4-FFF2-40B4-BE49-F238E27FC236}">
                <a16:creationId xmlns:a16="http://schemas.microsoft.com/office/drawing/2014/main" id="{40320346-7667-5D4F-A62E-C28C35DD65E1}"/>
              </a:ext>
            </a:extLst>
          </p:cNvPr>
          <p:cNvSpPr/>
          <p:nvPr/>
        </p:nvSpPr>
        <p:spPr>
          <a:xfrm flipV="1">
            <a:off x="5669480" y="2949031"/>
            <a:ext cx="756000" cy="509760"/>
          </a:xfrm>
          <a:prstGeom prst="line">
            <a:avLst/>
          </a:prstGeom>
          <a:ln>
            <a:solidFill>
              <a:srgbClr val="000000"/>
            </a:solidFill>
            <a:custDash>
              <a:ds d="197000" sp="197000"/>
            </a:custDash>
          </a:ln>
        </p:spPr>
      </p:sp>
      <p:sp>
        <p:nvSpPr>
          <p:cNvPr id="50" name="Line 53">
            <a:extLst>
              <a:ext uri="{FF2B5EF4-FFF2-40B4-BE49-F238E27FC236}">
                <a16:creationId xmlns:a16="http://schemas.microsoft.com/office/drawing/2014/main" id="{C802078A-001D-8645-A4B9-0AD7D54E4090}"/>
              </a:ext>
            </a:extLst>
          </p:cNvPr>
          <p:cNvSpPr/>
          <p:nvPr/>
        </p:nvSpPr>
        <p:spPr>
          <a:xfrm flipH="1" flipV="1">
            <a:off x="5669480" y="2949031"/>
            <a:ext cx="756000" cy="509760"/>
          </a:xfrm>
          <a:prstGeom prst="line">
            <a:avLst/>
          </a:prstGeom>
          <a:ln>
            <a:solidFill>
              <a:srgbClr val="000000"/>
            </a:solidFill>
            <a:custDash>
              <a:ds d="197000" sp="197000"/>
            </a:custDash>
          </a:ln>
        </p:spPr>
      </p:sp>
      <p:sp>
        <p:nvSpPr>
          <p:cNvPr id="51" name="TextShape 54">
            <a:extLst>
              <a:ext uri="{FF2B5EF4-FFF2-40B4-BE49-F238E27FC236}">
                <a16:creationId xmlns:a16="http://schemas.microsoft.com/office/drawing/2014/main" id="{DD2A2DC1-9ADA-9745-9F2A-EA0BEB95E0A3}"/>
              </a:ext>
            </a:extLst>
          </p:cNvPr>
          <p:cNvSpPr txBox="1"/>
          <p:nvPr/>
        </p:nvSpPr>
        <p:spPr>
          <a:xfrm>
            <a:off x="6267080" y="2595151"/>
            <a:ext cx="313200" cy="3034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400">
                <a:solidFill>
                  <a:srgbClr val="000000"/>
                </a:solidFill>
                <a:latin typeface="Arial"/>
              </a:rPr>
              <a:t>3'</a:t>
            </a:r>
            <a:endParaRPr/>
          </a:p>
        </p:txBody>
      </p:sp>
      <p:sp>
        <p:nvSpPr>
          <p:cNvPr id="52" name="TextShape 55">
            <a:extLst>
              <a:ext uri="{FF2B5EF4-FFF2-40B4-BE49-F238E27FC236}">
                <a16:creationId xmlns:a16="http://schemas.microsoft.com/office/drawing/2014/main" id="{91995153-3705-7D4A-A09A-C9A6BCBF8886}"/>
              </a:ext>
            </a:extLst>
          </p:cNvPr>
          <p:cNvSpPr txBox="1"/>
          <p:nvPr/>
        </p:nvSpPr>
        <p:spPr>
          <a:xfrm>
            <a:off x="5547080" y="3495151"/>
            <a:ext cx="313200" cy="3034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400">
                <a:solidFill>
                  <a:srgbClr val="000000"/>
                </a:solidFill>
                <a:latin typeface="Arial"/>
              </a:rPr>
              <a:t>3'</a:t>
            </a:r>
            <a:endParaRPr/>
          </a:p>
        </p:txBody>
      </p:sp>
      <p:sp>
        <p:nvSpPr>
          <p:cNvPr id="53" name="TextShape 56">
            <a:extLst>
              <a:ext uri="{FF2B5EF4-FFF2-40B4-BE49-F238E27FC236}">
                <a16:creationId xmlns:a16="http://schemas.microsoft.com/office/drawing/2014/main" id="{A4E7D8EE-6E3C-1940-A429-A930B49D488E}"/>
              </a:ext>
            </a:extLst>
          </p:cNvPr>
          <p:cNvSpPr txBox="1"/>
          <p:nvPr/>
        </p:nvSpPr>
        <p:spPr>
          <a:xfrm>
            <a:off x="6267080" y="3495511"/>
            <a:ext cx="313200" cy="3034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400">
                <a:solidFill>
                  <a:srgbClr val="000000"/>
                </a:solidFill>
                <a:latin typeface="Arial"/>
              </a:rPr>
              <a:t>5'</a:t>
            </a:r>
            <a:endParaRPr/>
          </a:p>
        </p:txBody>
      </p:sp>
      <p:sp>
        <p:nvSpPr>
          <p:cNvPr id="54" name="CustomShape 57">
            <a:extLst>
              <a:ext uri="{FF2B5EF4-FFF2-40B4-BE49-F238E27FC236}">
                <a16:creationId xmlns:a16="http://schemas.microsoft.com/office/drawing/2014/main" id="{8FCCA22F-96F0-9F49-AEC5-506D9455CB41}"/>
              </a:ext>
            </a:extLst>
          </p:cNvPr>
          <p:cNvSpPr/>
          <p:nvPr/>
        </p:nvSpPr>
        <p:spPr>
          <a:xfrm>
            <a:off x="1457120" y="5079681"/>
            <a:ext cx="360000" cy="497613"/>
          </a:xfrm>
          <a:prstGeom prst="rect">
            <a:avLst/>
          </a:prstGeom>
          <a:solidFill>
            <a:srgbClr val="800080">
              <a:alpha val="50000"/>
            </a:srgbClr>
          </a:solidFill>
          <a:ln w="7200">
            <a:solidFill>
              <a:srgbClr val="800080"/>
            </a:solidFill>
            <a:prstDash val="sysDash"/>
            <a:round/>
          </a:ln>
        </p:spPr>
      </p:sp>
      <p:sp>
        <p:nvSpPr>
          <p:cNvPr id="55" name="CustomShape 58">
            <a:extLst>
              <a:ext uri="{FF2B5EF4-FFF2-40B4-BE49-F238E27FC236}">
                <a16:creationId xmlns:a16="http://schemas.microsoft.com/office/drawing/2014/main" id="{B1E4B9F9-9FA1-554A-B17F-95A71A3644E1}"/>
              </a:ext>
            </a:extLst>
          </p:cNvPr>
          <p:cNvSpPr/>
          <p:nvPr/>
        </p:nvSpPr>
        <p:spPr>
          <a:xfrm flipH="1">
            <a:off x="1452886" y="5109561"/>
            <a:ext cx="724233" cy="467733"/>
          </a:xfrm>
          <a:prstGeom prst="parallelogram">
            <a:avLst>
              <a:gd name="adj" fmla="val 78217"/>
            </a:avLst>
          </a:prstGeom>
          <a:solidFill>
            <a:srgbClr val="00AE00">
              <a:alpha val="50000"/>
            </a:srgbClr>
          </a:solidFill>
          <a:ln w="7200">
            <a:solidFill>
              <a:srgbClr val="00AE00"/>
            </a:solidFill>
            <a:prstDash val="sysDash"/>
            <a:round/>
          </a:ln>
        </p:spPr>
      </p:sp>
      <p:sp>
        <p:nvSpPr>
          <p:cNvPr id="56" name="CustomShape 59">
            <a:extLst>
              <a:ext uri="{FF2B5EF4-FFF2-40B4-BE49-F238E27FC236}">
                <a16:creationId xmlns:a16="http://schemas.microsoft.com/office/drawing/2014/main" id="{978A8437-31D3-8542-BD24-F6A719360A67}"/>
              </a:ext>
            </a:extLst>
          </p:cNvPr>
          <p:cNvSpPr/>
          <p:nvPr/>
        </p:nvSpPr>
        <p:spPr>
          <a:xfrm>
            <a:off x="964280" y="5577295"/>
            <a:ext cx="2844000" cy="8964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57" name="CustomShape 60">
            <a:extLst>
              <a:ext uri="{FF2B5EF4-FFF2-40B4-BE49-F238E27FC236}">
                <a16:creationId xmlns:a16="http://schemas.microsoft.com/office/drawing/2014/main" id="{13660DF7-74AD-A849-A98A-CA5E93173CE7}"/>
              </a:ext>
            </a:extLst>
          </p:cNvPr>
          <p:cNvSpPr/>
          <p:nvPr/>
        </p:nvSpPr>
        <p:spPr>
          <a:xfrm>
            <a:off x="964280" y="5019922"/>
            <a:ext cx="2484000" cy="8964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58" name="CustomShape 61">
            <a:extLst>
              <a:ext uri="{FF2B5EF4-FFF2-40B4-BE49-F238E27FC236}">
                <a16:creationId xmlns:a16="http://schemas.microsoft.com/office/drawing/2014/main" id="{3674FF17-F5EB-9E4D-9B37-B9E8E82EBB20}"/>
              </a:ext>
            </a:extLst>
          </p:cNvPr>
          <p:cNvSpPr/>
          <p:nvPr/>
        </p:nvSpPr>
        <p:spPr>
          <a:xfrm>
            <a:off x="1457120" y="5019922"/>
            <a:ext cx="360000" cy="8964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59" name="Line 62">
            <a:extLst>
              <a:ext uri="{FF2B5EF4-FFF2-40B4-BE49-F238E27FC236}">
                <a16:creationId xmlns:a16="http://schemas.microsoft.com/office/drawing/2014/main" id="{7018AED6-F208-BE4D-9E49-18678215C624}"/>
              </a:ext>
            </a:extLst>
          </p:cNvPr>
          <p:cNvSpPr/>
          <p:nvPr/>
        </p:nvSpPr>
        <p:spPr>
          <a:xfrm>
            <a:off x="1457120" y="5019922"/>
            <a:ext cx="0" cy="89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0" name="Line 63">
            <a:extLst>
              <a:ext uri="{FF2B5EF4-FFF2-40B4-BE49-F238E27FC236}">
                <a16:creationId xmlns:a16="http://schemas.microsoft.com/office/drawing/2014/main" id="{BB389260-3D1F-A146-8DBB-4AEE67C2EE0E}"/>
              </a:ext>
            </a:extLst>
          </p:cNvPr>
          <p:cNvSpPr/>
          <p:nvPr/>
        </p:nvSpPr>
        <p:spPr>
          <a:xfrm>
            <a:off x="1817120" y="5019922"/>
            <a:ext cx="0" cy="89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1" name="CustomShape 64">
            <a:extLst>
              <a:ext uri="{FF2B5EF4-FFF2-40B4-BE49-F238E27FC236}">
                <a16:creationId xmlns:a16="http://schemas.microsoft.com/office/drawing/2014/main" id="{5671869A-A667-3A4D-ACE3-005F878EF06A}"/>
              </a:ext>
            </a:extLst>
          </p:cNvPr>
          <p:cNvSpPr/>
          <p:nvPr/>
        </p:nvSpPr>
        <p:spPr>
          <a:xfrm>
            <a:off x="1817120" y="5577295"/>
            <a:ext cx="360000" cy="89640"/>
          </a:xfrm>
          <a:prstGeom prst="rect">
            <a:avLst/>
          </a:prstGeom>
          <a:gradFill>
            <a:gsLst>
              <a:gs pos="0">
                <a:srgbClr val="00AE00"/>
              </a:gs>
              <a:gs pos="50000">
                <a:srgbClr val="E5E5E5"/>
              </a:gs>
              <a:gs pos="100000">
                <a:srgbClr val="00AE00"/>
              </a:gs>
            </a:gsLst>
            <a:lin ang="5400000"/>
          </a:gradFill>
          <a:ln w="7200">
            <a:noFill/>
          </a:ln>
        </p:spPr>
      </p:sp>
      <p:sp>
        <p:nvSpPr>
          <p:cNvPr id="62" name="CustomShape 65">
            <a:extLst>
              <a:ext uri="{FF2B5EF4-FFF2-40B4-BE49-F238E27FC236}">
                <a16:creationId xmlns:a16="http://schemas.microsoft.com/office/drawing/2014/main" id="{1DEE4BAF-7624-E342-993C-6FE59093462E}"/>
              </a:ext>
            </a:extLst>
          </p:cNvPr>
          <p:cNvSpPr/>
          <p:nvPr/>
        </p:nvSpPr>
        <p:spPr>
          <a:xfrm>
            <a:off x="1457120" y="5577295"/>
            <a:ext cx="360000" cy="8964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7200">
            <a:noFill/>
          </a:ln>
        </p:spPr>
      </p:sp>
      <p:sp>
        <p:nvSpPr>
          <p:cNvPr id="63" name="Line 66">
            <a:extLst>
              <a:ext uri="{FF2B5EF4-FFF2-40B4-BE49-F238E27FC236}">
                <a16:creationId xmlns:a16="http://schemas.microsoft.com/office/drawing/2014/main" id="{DBC8461E-FE58-044D-B645-41EA4F3F8340}"/>
              </a:ext>
            </a:extLst>
          </p:cNvPr>
          <p:cNvSpPr/>
          <p:nvPr/>
        </p:nvSpPr>
        <p:spPr>
          <a:xfrm>
            <a:off x="1817120" y="5577295"/>
            <a:ext cx="0" cy="89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4" name="Line 67">
            <a:extLst>
              <a:ext uri="{FF2B5EF4-FFF2-40B4-BE49-F238E27FC236}">
                <a16:creationId xmlns:a16="http://schemas.microsoft.com/office/drawing/2014/main" id="{D679E4A1-A799-2243-A5F7-4FF31438F842}"/>
              </a:ext>
            </a:extLst>
          </p:cNvPr>
          <p:cNvSpPr/>
          <p:nvPr/>
        </p:nvSpPr>
        <p:spPr>
          <a:xfrm>
            <a:off x="1457120" y="5577295"/>
            <a:ext cx="0" cy="89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5" name="Line 68">
            <a:extLst>
              <a:ext uri="{FF2B5EF4-FFF2-40B4-BE49-F238E27FC236}">
                <a16:creationId xmlns:a16="http://schemas.microsoft.com/office/drawing/2014/main" id="{D3BF8797-03F6-E945-B224-7751EBF808C9}"/>
              </a:ext>
            </a:extLst>
          </p:cNvPr>
          <p:cNvSpPr/>
          <p:nvPr/>
        </p:nvSpPr>
        <p:spPr>
          <a:xfrm>
            <a:off x="2177120" y="5577295"/>
            <a:ext cx="0" cy="89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6" name="Line 69">
            <a:extLst>
              <a:ext uri="{FF2B5EF4-FFF2-40B4-BE49-F238E27FC236}">
                <a16:creationId xmlns:a16="http://schemas.microsoft.com/office/drawing/2014/main" id="{2175D3E4-051E-4E40-8A18-C4DD209ACAF8}"/>
              </a:ext>
            </a:extLst>
          </p:cNvPr>
          <p:cNvSpPr/>
          <p:nvPr/>
        </p:nvSpPr>
        <p:spPr>
          <a:xfrm>
            <a:off x="1457120" y="5577295"/>
            <a:ext cx="0" cy="89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7" name="CustomShape 70">
            <a:extLst>
              <a:ext uri="{FF2B5EF4-FFF2-40B4-BE49-F238E27FC236}">
                <a16:creationId xmlns:a16="http://schemas.microsoft.com/office/drawing/2014/main" id="{A79E3B35-9F80-CE43-AC19-765CD838BC7C}"/>
              </a:ext>
            </a:extLst>
          </p:cNvPr>
          <p:cNvSpPr/>
          <p:nvPr/>
        </p:nvSpPr>
        <p:spPr>
          <a:xfrm>
            <a:off x="5176280" y="4873042"/>
            <a:ext cx="2484000" cy="90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68" name="CustomShape 71">
            <a:extLst>
              <a:ext uri="{FF2B5EF4-FFF2-40B4-BE49-F238E27FC236}">
                <a16:creationId xmlns:a16="http://schemas.microsoft.com/office/drawing/2014/main" id="{945B90A5-DEE0-7B4F-9192-60D5A013E920}"/>
              </a:ext>
            </a:extLst>
          </p:cNvPr>
          <p:cNvSpPr/>
          <p:nvPr/>
        </p:nvSpPr>
        <p:spPr>
          <a:xfrm>
            <a:off x="5669480" y="4873042"/>
            <a:ext cx="75600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69" name="Line 72">
            <a:extLst>
              <a:ext uri="{FF2B5EF4-FFF2-40B4-BE49-F238E27FC236}">
                <a16:creationId xmlns:a16="http://schemas.microsoft.com/office/drawing/2014/main" id="{83D933C7-87F4-1344-8B32-AE169772E2CD}"/>
              </a:ext>
            </a:extLst>
          </p:cNvPr>
          <p:cNvSpPr/>
          <p:nvPr/>
        </p:nvSpPr>
        <p:spPr>
          <a:xfrm>
            <a:off x="5669480" y="4873042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0" name="Line 73">
            <a:extLst>
              <a:ext uri="{FF2B5EF4-FFF2-40B4-BE49-F238E27FC236}">
                <a16:creationId xmlns:a16="http://schemas.microsoft.com/office/drawing/2014/main" id="{6B06E4F7-FA62-BC46-BFCD-9BCB38F780AB}"/>
              </a:ext>
            </a:extLst>
          </p:cNvPr>
          <p:cNvSpPr/>
          <p:nvPr/>
        </p:nvSpPr>
        <p:spPr>
          <a:xfrm>
            <a:off x="6425480" y="4873042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1" name="CustomShape 74">
            <a:extLst>
              <a:ext uri="{FF2B5EF4-FFF2-40B4-BE49-F238E27FC236}">
                <a16:creationId xmlns:a16="http://schemas.microsoft.com/office/drawing/2014/main" id="{DB58EF2F-7D09-CB4E-B904-9C462DDAD2C9}"/>
              </a:ext>
            </a:extLst>
          </p:cNvPr>
          <p:cNvSpPr/>
          <p:nvPr/>
        </p:nvSpPr>
        <p:spPr>
          <a:xfrm>
            <a:off x="5176280" y="5480722"/>
            <a:ext cx="2484000" cy="90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72" name="CustomShape 75">
            <a:extLst>
              <a:ext uri="{FF2B5EF4-FFF2-40B4-BE49-F238E27FC236}">
                <a16:creationId xmlns:a16="http://schemas.microsoft.com/office/drawing/2014/main" id="{BF275459-55A7-0346-A1B2-27B6B8CF9F77}"/>
              </a:ext>
            </a:extLst>
          </p:cNvPr>
          <p:cNvSpPr/>
          <p:nvPr/>
        </p:nvSpPr>
        <p:spPr>
          <a:xfrm>
            <a:off x="6713480" y="5480722"/>
            <a:ext cx="756000" cy="8928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 w="9360">
            <a:noFill/>
          </a:ln>
        </p:spPr>
      </p:sp>
      <p:sp>
        <p:nvSpPr>
          <p:cNvPr id="73" name="Line 76">
            <a:extLst>
              <a:ext uri="{FF2B5EF4-FFF2-40B4-BE49-F238E27FC236}">
                <a16:creationId xmlns:a16="http://schemas.microsoft.com/office/drawing/2014/main" id="{A02668B2-C377-FA4F-87CF-CD5A4995A951}"/>
              </a:ext>
            </a:extLst>
          </p:cNvPr>
          <p:cNvSpPr/>
          <p:nvPr/>
        </p:nvSpPr>
        <p:spPr>
          <a:xfrm>
            <a:off x="6713480" y="5480722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4" name="Line 77">
            <a:extLst>
              <a:ext uri="{FF2B5EF4-FFF2-40B4-BE49-F238E27FC236}">
                <a16:creationId xmlns:a16="http://schemas.microsoft.com/office/drawing/2014/main" id="{2AD2B136-C2A5-A342-9C9E-FCC2ACD03A57}"/>
              </a:ext>
            </a:extLst>
          </p:cNvPr>
          <p:cNvSpPr/>
          <p:nvPr/>
        </p:nvSpPr>
        <p:spPr>
          <a:xfrm>
            <a:off x="7469480" y="5480722"/>
            <a:ext cx="0" cy="892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36946532-9EAC-8540-9DB8-EB6F4E61600E}"/>
              </a:ext>
            </a:extLst>
          </p:cNvPr>
          <p:cNvSpPr/>
          <p:nvPr/>
        </p:nvSpPr>
        <p:spPr>
          <a:xfrm>
            <a:off x="2039130" y="3036091"/>
            <a:ext cx="198470" cy="33655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161895BD-C134-6B49-BCC6-01BEEB06102E}"/>
              </a:ext>
            </a:extLst>
          </p:cNvPr>
          <p:cNvSpPr/>
          <p:nvPr/>
        </p:nvSpPr>
        <p:spPr>
          <a:xfrm>
            <a:off x="6381810" y="5048642"/>
            <a:ext cx="198470" cy="33655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82">
            <a:extLst>
              <a:ext uri="{FF2B5EF4-FFF2-40B4-BE49-F238E27FC236}">
                <a16:creationId xmlns:a16="http://schemas.microsoft.com/office/drawing/2014/main" id="{F2B9D508-FEC9-5940-8B48-57B29887EB07}"/>
              </a:ext>
            </a:extLst>
          </p:cNvPr>
          <p:cNvSpPr>
            <a:spLocks noChangeAspect="1"/>
          </p:cNvSpPr>
          <p:nvPr/>
        </p:nvSpPr>
        <p:spPr>
          <a:xfrm rot="16200000">
            <a:off x="5987376" y="3465239"/>
            <a:ext cx="80288" cy="7200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83">
            <a:extLst>
              <a:ext uri="{FF2B5EF4-FFF2-40B4-BE49-F238E27FC236}">
                <a16:creationId xmlns:a16="http://schemas.microsoft.com/office/drawing/2014/main" id="{C3CDED74-EC06-DF4B-A6AE-DAB005C0B4F0}"/>
              </a:ext>
            </a:extLst>
          </p:cNvPr>
          <p:cNvSpPr>
            <a:spLocks noChangeAspect="1"/>
          </p:cNvSpPr>
          <p:nvPr/>
        </p:nvSpPr>
        <p:spPr>
          <a:xfrm rot="5400000">
            <a:off x="5987376" y="2865446"/>
            <a:ext cx="80288" cy="7200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49507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DF1B-3C9F-704F-B577-6692E5FE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Example of a Structural Variant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936DFDCA-2BA1-3145-BF4D-386AD976BBDB}"/>
              </a:ext>
            </a:extLst>
          </p:cNvPr>
          <p:cNvSpPr/>
          <p:nvPr/>
        </p:nvSpPr>
        <p:spPr>
          <a:xfrm>
            <a:off x="377104" y="3592200"/>
            <a:ext cx="3129929" cy="390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ＭＳ Ｐゴシック"/>
              </a:rPr>
              <a:t>Supporting evidence</a:t>
            </a:r>
            <a:endParaRPr dirty="0">
              <a:latin typeface="Helvetica Neue LT Pro 45 Light" panose="020B0403020202020204" pitchFamily="34" charset="77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5ADC0F39-2456-1B43-94BB-CE47EC020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616564"/>
              </p:ext>
            </p:extLst>
          </p:nvPr>
        </p:nvGraphicFramePr>
        <p:xfrm>
          <a:off x="379985" y="4139400"/>
          <a:ext cx="8731800" cy="1551416"/>
        </p:xfrm>
        <a:graphic>
          <a:graphicData uri="http://schemas.openxmlformats.org/drawingml/2006/table">
            <a:tbl>
              <a:tblPr/>
              <a:tblGrid>
                <a:gridCol w="14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4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Supporting evidence</a:t>
                      </a:r>
                      <a:endParaRPr sz="1600" b="0" i="0" dirty="0">
                        <a:solidFill>
                          <a:schemeClr val="bg1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 err="1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Chr:bp</a:t>
                      </a:r>
                      <a:r>
                        <a:rPr lang="en-GB" sz="16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 (strand)</a:t>
                      </a:r>
                      <a:endParaRPr sz="1600" b="0" i="0" dirty="0">
                        <a:solidFill>
                          <a:schemeClr val="bg1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Allele type</a:t>
                      </a:r>
                      <a:endParaRPr sz="1600" b="0" i="0" dirty="0">
                        <a:solidFill>
                          <a:schemeClr val="bg1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Clinical significance</a:t>
                      </a:r>
                      <a:endParaRPr sz="1600" b="0" i="0" dirty="0">
                        <a:solidFill>
                          <a:schemeClr val="bg1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Individual</a:t>
                      </a:r>
                      <a:r>
                        <a:rPr lang="en-GB" sz="1600" b="0" i="0" baseline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 </a:t>
                      </a:r>
                      <a:r>
                        <a:rPr lang="en-GB" sz="1600" b="0" i="0" dirty="0">
                          <a:solidFill>
                            <a:schemeClr val="bg1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name</a:t>
                      </a:r>
                      <a:endParaRPr sz="1600" b="0" i="0" dirty="0">
                        <a:solidFill>
                          <a:schemeClr val="bg1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600" b="0" i="0" dirty="0">
                          <a:latin typeface="Helvetica Neue LT Pro 45 Light" panose="020B0403020202020204" pitchFamily="34" charset="77"/>
                        </a:rPr>
                        <a:t>nssv1605931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latin typeface="Helvetica Neue LT Pro 45 Light" panose="020B0403020202020204" pitchFamily="34" charset="77"/>
                        </a:rPr>
                        <a:t>1:146987841-148359881</a:t>
                      </a:r>
                      <a:r>
                        <a:rPr lang="en-GB" sz="1600" b="0" i="0" baseline="0" dirty="0">
                          <a:latin typeface="Helvetica Neue LT Pro 45 Light" panose="020B0403020202020204" pitchFamily="34" charset="77"/>
                        </a:rPr>
                        <a:t> 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(+)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FF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Gain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pathogenic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dirty="0">
                          <a:latin typeface="Helvetica Neue LT Pro 45 Light" panose="020B0403020202020204" pitchFamily="34" charset="77"/>
                        </a:rPr>
                        <a:t>ISCA_ID_pn_1622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600" b="0" i="0" dirty="0">
                          <a:latin typeface="Helvetica Neue LT Pro 45 Light" panose="020B0403020202020204" pitchFamily="34" charset="77"/>
                        </a:rPr>
                        <a:t>nssv1606072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latin typeface="Helvetica Neue LT Pro 45 Light" panose="020B0403020202020204" pitchFamily="34" charset="77"/>
                        </a:rPr>
                        <a:t>1:146987841-148359881</a:t>
                      </a:r>
                      <a:r>
                        <a:rPr lang="en-GB" sz="1600" b="0" i="0" baseline="0" dirty="0">
                          <a:latin typeface="Helvetica Neue LT Pro 45 Light" panose="020B0403020202020204" pitchFamily="34" charset="77"/>
                        </a:rPr>
                        <a:t> 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(+)</a:t>
                      </a:r>
                      <a:endParaRPr lang="en-GB"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FF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Gain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-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dirty="0">
                          <a:latin typeface="Helvetica Neue LT Pro 45 Light" panose="020B0403020202020204" pitchFamily="34" charset="77"/>
                        </a:rPr>
                        <a:t>ISCA_ID_pn_1746</a:t>
                      </a:r>
                      <a:endParaRPr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Shape 4">
            <a:extLst>
              <a:ext uri="{FF2B5EF4-FFF2-40B4-BE49-F238E27FC236}">
                <a16:creationId xmlns:a16="http://schemas.microsoft.com/office/drawing/2014/main" id="{9570D653-B561-124D-861A-52D7425615B5}"/>
              </a:ext>
            </a:extLst>
          </p:cNvPr>
          <p:cNvSpPr txBox="1"/>
          <p:nvPr/>
        </p:nvSpPr>
        <p:spPr>
          <a:xfrm>
            <a:off x="354425" y="1066800"/>
            <a:ext cx="4700880" cy="43200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2000" dirty="0">
                <a:solidFill>
                  <a:srgbClr val="000000"/>
                </a:solidFill>
                <a:latin typeface="Helvetica Neue LT Pro 45 Light" panose="020B0403020202020204" pitchFamily="34" charset="77"/>
                <a:ea typeface="ＭＳ Ｐゴシック"/>
              </a:rPr>
              <a:t>Structural variant: </a:t>
            </a:r>
            <a:r>
              <a:rPr lang="en-GB" sz="2000" dirty="0">
                <a:latin typeface="Helvetica Neue LT Pro 45 Light" panose="020B0403020202020204" pitchFamily="34" charset="77"/>
                <a:hlinkClick r:id="rId2"/>
              </a:rPr>
              <a:t>nsv917561</a:t>
            </a:r>
            <a:endParaRPr lang="en-GB" sz="2000" dirty="0">
              <a:latin typeface="Helvetica Neue LT Pro 45 Light" panose="020B0403020202020204" pitchFamily="34" charset="77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B160B4F-E876-9E41-800E-1A29B3A42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089018"/>
              </p:ext>
            </p:extLst>
          </p:nvPr>
        </p:nvGraphicFramePr>
        <p:xfrm>
          <a:off x="379985" y="1568280"/>
          <a:ext cx="8731800" cy="1701523"/>
        </p:xfrm>
        <a:graphic>
          <a:graphicData uri="http://schemas.openxmlformats.org/drawingml/2006/table">
            <a:tbl>
              <a:tblPr/>
              <a:tblGrid>
                <a:gridCol w="159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8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FFFFFF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Variation class</a:t>
                      </a:r>
                      <a:endParaRPr b="0" i="0" dirty="0">
                        <a:solidFill>
                          <a:srgbClr val="FFFFFF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CNV 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(SO:0001019)</a:t>
                      </a:r>
                      <a:endParaRPr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FFFFFF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Source</a:t>
                      </a:r>
                      <a:endParaRPr b="0" i="0" dirty="0">
                        <a:solidFill>
                          <a:srgbClr val="FFFFFF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DGVa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 – Database of Genomic Variants Archive</a:t>
                      </a:r>
                      <a:endParaRPr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FFFFFF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Study</a:t>
                      </a:r>
                      <a:endParaRPr b="0" i="0" dirty="0">
                        <a:solidFill>
                          <a:srgbClr val="FFFFFF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nstd75 – “International Standards for </a:t>
                      </a:r>
                      <a:r>
                        <a:rPr lang="en-GB" sz="16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Cytogenomic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 Arrays Consortium (prenatal dataset).” PMID:21844811, PMID:20466091</a:t>
                      </a:r>
                      <a:endParaRPr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FFFFFF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Location</a:t>
                      </a:r>
                      <a:endParaRPr b="0" i="0" dirty="0">
                        <a:solidFill>
                          <a:srgbClr val="FFFFFF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Chromosome </a:t>
                      </a:r>
                      <a:r>
                        <a:rPr lang="en-GB" sz="1600" b="0" i="0" dirty="0">
                          <a:latin typeface="Helvetica Neue LT Pro 45 Light" panose="020B0403020202020204" pitchFamily="34" charset="77"/>
                        </a:rPr>
                        <a:t>1:146987841-148359881 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  <a:ea typeface="ＭＳ Ｐゴシック"/>
                        </a:rPr>
                        <a:t>(forward strand)</a:t>
                      </a:r>
                      <a:endParaRPr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07696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D7F44A-A62C-ED44-BC4C-8637A07B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3" y="576820"/>
            <a:ext cx="9846692" cy="43905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F5E960-1F55-1143-A87E-FD3809470D71}"/>
              </a:ext>
            </a:extLst>
          </p:cNvPr>
          <p:cNvSpPr/>
          <p:nvPr/>
        </p:nvSpPr>
        <p:spPr>
          <a:xfrm>
            <a:off x="4580238" y="5719632"/>
            <a:ext cx="7611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</a:rPr>
              <a:t>http://</a:t>
            </a:r>
            <a:r>
              <a:rPr lang="en-US" sz="1600" dirty="0" err="1">
                <a:latin typeface="Helvetica Neue LT Pro 45 Light" panose="020B0403020202020204" pitchFamily="34" charset="77"/>
              </a:rPr>
              <a:t>www.ensembl.org</a:t>
            </a:r>
            <a:r>
              <a:rPr lang="en-US" sz="1600" dirty="0">
                <a:latin typeface="Helvetica Neue LT Pro 45 Light" panose="020B0403020202020204" pitchFamily="34" charset="77"/>
              </a:rPr>
              <a:t>/</a:t>
            </a:r>
            <a:r>
              <a:rPr lang="en-US" sz="1600" dirty="0" err="1">
                <a:latin typeface="Helvetica Neue LT Pro 45 Light" panose="020B0403020202020204" pitchFamily="34" charset="77"/>
              </a:rPr>
              <a:t>Homo_sapiens</a:t>
            </a:r>
            <a:r>
              <a:rPr lang="en-US" sz="1600" dirty="0">
                <a:latin typeface="Helvetica Neue LT Pro 45 Light" panose="020B0403020202020204" pitchFamily="34" charset="77"/>
              </a:rPr>
              <a:t>/</a:t>
            </a:r>
            <a:r>
              <a:rPr lang="en-US" sz="1600" dirty="0" err="1">
                <a:latin typeface="Helvetica Neue LT Pro 45 Light" panose="020B0403020202020204" pitchFamily="34" charset="77"/>
              </a:rPr>
              <a:t>StructuralVariation</a:t>
            </a:r>
            <a:r>
              <a:rPr lang="en-US" sz="1600" dirty="0">
                <a:latin typeface="Helvetica Neue LT Pro 45 Light" panose="020B0403020202020204" pitchFamily="34" charset="77"/>
              </a:rPr>
              <a:t>/</a:t>
            </a:r>
            <a:r>
              <a:rPr lang="en-US" sz="1600" dirty="0" err="1">
                <a:latin typeface="Helvetica Neue LT Pro 45 Light" panose="020B0403020202020204" pitchFamily="34" charset="77"/>
              </a:rPr>
              <a:t>Explore?sv</a:t>
            </a:r>
            <a:r>
              <a:rPr lang="en-US" sz="1600" dirty="0">
                <a:latin typeface="Helvetica Neue LT Pro 45 Light" panose="020B0403020202020204" pitchFamily="34" charset="77"/>
              </a:rPr>
              <a:t>=nsv917561</a:t>
            </a:r>
          </a:p>
        </p:txBody>
      </p:sp>
    </p:spTree>
    <p:extLst>
      <p:ext uri="{BB962C8B-B14F-4D97-AF65-F5344CB8AC3E}">
        <p14:creationId xmlns:p14="http://schemas.microsoft.com/office/powerpoint/2010/main" val="1323956714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123C4-2D3D-1649-A943-18EA5644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06" y="0"/>
            <a:ext cx="648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99893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7477-D4CB-D041-A332-D1DBB78A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StructuralVariation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FA6FF8-FEC3-3948-8DCE-513848CBB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47180"/>
              </p:ext>
            </p:extLst>
          </p:nvPr>
        </p:nvGraphicFramePr>
        <p:xfrm>
          <a:off x="476420" y="1095632"/>
          <a:ext cx="11213072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938114">
                  <a:extLst>
                    <a:ext uri="{9D8B030D-6E8A-4147-A177-3AD203B41FA5}">
                      <a16:colId xmlns:a16="http://schemas.microsoft.com/office/drawing/2014/main" val="3785496672"/>
                    </a:ext>
                  </a:extLst>
                </a:gridCol>
                <a:gridCol w="1784348">
                  <a:extLst>
                    <a:ext uri="{9D8B030D-6E8A-4147-A177-3AD203B41FA5}">
                      <a16:colId xmlns:a16="http://schemas.microsoft.com/office/drawing/2014/main" val="11852525"/>
                    </a:ext>
                  </a:extLst>
                </a:gridCol>
                <a:gridCol w="4490610">
                  <a:extLst>
                    <a:ext uri="{9D8B030D-6E8A-4147-A177-3AD203B41FA5}">
                      <a16:colId xmlns:a16="http://schemas.microsoft.com/office/drawing/2014/main" val="2465404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Helvetica Neue LT Pro 45 Light" panose="020B0403020202020204" pitchFamily="34" charset="77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Helvetica Neue LT Pro 45 Light" panose="020B0403020202020204" pitchFamily="34" charset="77"/>
                        </a:rPr>
                        <a:t>Return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Helvetica Neue LT Pro 45 Light" panose="020B0403020202020204" pitchFamily="34" charset="77"/>
                        </a:rPr>
                        <a:t>Example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0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variation_name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latin typeface="Helvetica Neue LT Pro 45 Light" panose="020B0403020202020204" pitchFamily="34" charset="77"/>
                        </a:rPr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Neue LT Pro 45 Light" panose="020B0403020202020204" pitchFamily="34" charset="77"/>
                        </a:rPr>
                        <a:t>esv214236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var_class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latin typeface="Helvetica Neue LT Pro 45 Light" panose="020B0403020202020204" pitchFamily="34" charset="77"/>
                        </a:rPr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T Pro 45 Light" panose="020B0403020202020204" pitchFamily="34" charset="77"/>
                        </a:rPr>
                        <a:t>CNV</a:t>
                      </a:r>
                      <a:endParaRPr lang="en-US" sz="1400" b="0" i="0" dirty="0">
                        <a:solidFill>
                          <a:schemeClr val="accent2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9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study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T Pro 45 Light" panose="020B0403020202020204" pitchFamily="34" charset="77"/>
                        </a:rPr>
                        <a:t>Study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T Pro 45 Light" panose="020B0403020202020204" pitchFamily="34" charset="77"/>
                        </a:rPr>
                        <a:t>Bio::</a:t>
                      </a:r>
                      <a:r>
                        <a:rPr lang="en-US" sz="1400" b="0" i="0" dirty="0" err="1">
                          <a:latin typeface="Helvetica Neue LT Pro 45 Light" panose="020B0403020202020204" pitchFamily="34" charset="77"/>
                        </a:rPr>
                        <a:t>EnsEMBL</a:t>
                      </a:r>
                      <a:r>
                        <a:rPr lang="en-US" sz="1400" b="0" i="0" dirty="0">
                          <a:latin typeface="Helvetica Neue LT Pro 45 Light" panose="020B0403020202020204" pitchFamily="34" charset="77"/>
                        </a:rPr>
                        <a:t>::Variation::Study, </a:t>
                      </a:r>
                      <a:r>
                        <a:rPr lang="en-US" sz="1400" b="0" i="0" dirty="0" err="1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undef</a:t>
                      </a:r>
                      <a:r>
                        <a:rPr lang="en-US" sz="1400" b="0" i="0" dirty="0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 if not defined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76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i="0" dirty="0">
                        <a:solidFill>
                          <a:schemeClr val="accent2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320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get_all_SupportingStructuralVariants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Listref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 of objects</a:t>
                      </a:r>
                      <a:endParaRPr lang="en-GB" sz="14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[Bio::</a:t>
                      </a:r>
                      <a:r>
                        <a:rPr lang="en-GB" sz="14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EnsEMBL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::Variation::</a:t>
                      </a:r>
                      <a:r>
                        <a:rPr lang="en-GB" sz="14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SupportingStructuralVariation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]</a:t>
                      </a:r>
                      <a:endParaRPr lang="en-GB" sz="1400" b="0" i="0" dirty="0">
                        <a:solidFill>
                          <a:schemeClr val="accent2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67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09477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9321-7B81-B84C-BA19-6DF9AAC6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data from VCF files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6530-4D4C-6E46-B00B-D2B860DD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</a:t>
            </a:r>
          </a:p>
          <a:p>
            <a:r>
              <a:rPr lang="en-US" dirty="0"/>
              <a:t>Mouse</a:t>
            </a:r>
          </a:p>
          <a:p>
            <a:r>
              <a:rPr lang="en-US" dirty="0"/>
              <a:t>Cow</a:t>
            </a:r>
          </a:p>
          <a:p>
            <a:r>
              <a:rPr lang="en-US" dirty="0"/>
              <a:t>Sheep</a:t>
            </a:r>
          </a:p>
          <a:p>
            <a:r>
              <a:rPr lang="en-US" dirty="0"/>
              <a:t>Goat</a:t>
            </a:r>
          </a:p>
          <a:p>
            <a:pPr marL="0" indent="0">
              <a:buNone/>
            </a:pPr>
            <a:r>
              <a:rPr lang="en-US" dirty="0"/>
              <a:t>The details are specified in a configuration file:</a:t>
            </a:r>
          </a:p>
          <a:p>
            <a:r>
              <a:rPr lang="en-US" dirty="0" err="1">
                <a:hlinkClick r:id="rId2"/>
              </a:rPr>
              <a:t>ensembl</a:t>
            </a:r>
            <a:r>
              <a:rPr lang="en-US" dirty="0">
                <a:hlinkClick r:id="rId2"/>
              </a:rPr>
              <a:t>-variation/modules/Bio/</a:t>
            </a:r>
            <a:r>
              <a:rPr lang="en-US" dirty="0" err="1">
                <a:hlinkClick r:id="rId2"/>
              </a:rPr>
              <a:t>EnsEMBL</a:t>
            </a:r>
            <a:r>
              <a:rPr lang="en-US" dirty="0">
                <a:hlinkClick r:id="rId2"/>
              </a:rPr>
              <a:t>/Variation/DBSQL/</a:t>
            </a:r>
            <a:r>
              <a:rPr lang="en-US" dirty="0" err="1">
                <a:hlinkClick r:id="rId2"/>
              </a:rPr>
              <a:t>vcf_config.json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06021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100CAF-2F39-194A-8DE2-40D18279463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331928" y="1724438"/>
            <a:ext cx="1909216" cy="186976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548C4D-E95B-1B4B-B81D-9CB021EC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Supporting structural variation </a:t>
            </a:r>
            <a:br>
              <a:rPr lang="en-US" dirty="0">
                <a:latin typeface="Helvetica Neue LT Pro 45 Light" panose="020B0403020202020204" pitchFamily="34" charset="77"/>
              </a:rPr>
            </a:br>
            <a:endParaRPr lang="en-US" dirty="0">
              <a:latin typeface="Helvetica Neue LT Pro 45 Light" panose="020B0403020202020204" pitchFamily="34" charset="77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7EB8C38B-3F34-B64A-A2A6-F95926CA02FE}"/>
              </a:ext>
            </a:extLst>
          </p:cNvPr>
          <p:cNvSpPr/>
          <p:nvPr/>
        </p:nvSpPr>
        <p:spPr>
          <a:xfrm>
            <a:off x="4685693" y="1182794"/>
            <a:ext cx="2784960" cy="51228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760" tIns="50040" rIns="95760" bIns="50040"/>
          <a:lstStyle/>
          <a:p>
            <a:pPr algn="ctr">
              <a:lnSpc>
                <a:spcPct val="100000"/>
              </a:lnSpc>
            </a:pPr>
            <a:r>
              <a:rPr lang="en-GB" sz="2200" dirty="0" err="1">
                <a:solidFill>
                  <a:srgbClr val="FFFFFF"/>
                </a:solidFill>
                <a:latin typeface="Helvetica Neue LT Pro 45 Light" panose="020B0403020202020204" pitchFamily="34" charset="77"/>
                <a:ea typeface="ＭＳ Ｐゴシック"/>
              </a:rPr>
              <a:t>StructuralVariation</a:t>
            </a:r>
            <a:endParaRPr dirty="0">
              <a:latin typeface="Helvetica Neue LT Pro 45 Light" panose="020B0403020202020204" pitchFamily="34" charset="77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E530A7-1762-734B-9870-4BFF43AD9F4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974724" y="1724438"/>
            <a:ext cx="1866644" cy="176173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stomShape 3">
            <a:extLst>
              <a:ext uri="{FF2B5EF4-FFF2-40B4-BE49-F238E27FC236}">
                <a16:creationId xmlns:a16="http://schemas.microsoft.com/office/drawing/2014/main" id="{338258FD-C05F-A946-B45F-94213A3EF8E1}"/>
              </a:ext>
            </a:extLst>
          </p:cNvPr>
          <p:cNvSpPr/>
          <p:nvPr/>
        </p:nvSpPr>
        <p:spPr>
          <a:xfrm>
            <a:off x="6844628" y="3486177"/>
            <a:ext cx="3993480" cy="51228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360" tIns="44640" rIns="90360" bIns="44640"/>
          <a:lstStyle/>
          <a:p>
            <a:pPr algn="ctr">
              <a:lnSpc>
                <a:spcPct val="100000"/>
              </a:lnSpc>
            </a:pPr>
            <a:r>
              <a:rPr lang="en-GB" sz="2200">
                <a:solidFill>
                  <a:srgbClr val="FFFFFF"/>
                </a:solidFill>
                <a:latin typeface="Helvetica Neue LT Pro 45 Light" panose="020B0403020202020204" pitchFamily="34" charset="77"/>
                <a:ea typeface="ＭＳ Ｐゴシック"/>
              </a:rPr>
              <a:t>SupportingStructuralVariation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1255B13-E496-BA4A-AC0F-6811AF8DB755}"/>
              </a:ext>
            </a:extLst>
          </p:cNvPr>
          <p:cNvSpPr/>
          <p:nvPr/>
        </p:nvSpPr>
        <p:spPr>
          <a:xfrm>
            <a:off x="719744" y="4685806"/>
            <a:ext cx="5224369" cy="11595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000000"/>
                </a:solidFill>
                <a:latin typeface="Helvetica Neue LT Pro 45 Light" panose="020B0403020202020204" pitchFamily="34" charset="77"/>
                <a:ea typeface="ＭＳ Ｐゴシック"/>
              </a:rPr>
              <a:t>Region of the genome that a submitter has defined as containing structural variations.</a:t>
            </a:r>
            <a:endParaRPr dirty="0">
              <a:latin typeface="Helvetica Neue LT Pro 45 Light" panose="020B0403020202020204" pitchFamily="34" charset="77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FF02832A-DEA8-EC43-B3F1-13C52B022710}"/>
              </a:ext>
            </a:extLst>
          </p:cNvPr>
          <p:cNvSpPr/>
          <p:nvPr/>
        </p:nvSpPr>
        <p:spPr>
          <a:xfrm>
            <a:off x="6358031" y="4685806"/>
            <a:ext cx="5224369" cy="116923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000000"/>
                </a:solidFill>
                <a:latin typeface="Helvetica Neue LT Pro 45 Light" panose="020B0403020202020204" pitchFamily="34" charset="77"/>
                <a:ea typeface="ＭＳ Ｐゴシック"/>
              </a:rPr>
              <a:t>Actual variant calls that were made within a study.</a:t>
            </a:r>
            <a:endParaRPr dirty="0">
              <a:latin typeface="Helvetica Neue LT Pro 45 Light" panose="020B0403020202020204" pitchFamily="34" charset="77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46435DD-0E18-B84A-9CCB-244C8ADFF257}"/>
              </a:ext>
            </a:extLst>
          </p:cNvPr>
          <p:cNvSpPr/>
          <p:nvPr/>
        </p:nvSpPr>
        <p:spPr>
          <a:xfrm>
            <a:off x="6844628" y="2590084"/>
            <a:ext cx="3730320" cy="39924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1700" dirty="0" err="1">
                <a:solidFill>
                  <a:srgbClr val="000000"/>
                </a:solidFill>
                <a:latin typeface="Helvetica Neue LT Pro 45 Light" panose="020B0403020202020204" pitchFamily="34" charset="77"/>
                <a:ea typeface="ＭＳ Ｐゴシック"/>
              </a:rPr>
              <a:t>get_all_SupportingStructuralVariants</a:t>
            </a:r>
            <a:endParaRPr dirty="0">
              <a:latin typeface="Helvetica Neue LT Pro 45 Light" panose="020B0403020202020204" pitchFamily="34" charset="77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6857EAA0-940E-9E43-AFA5-631D8E2495DF}"/>
              </a:ext>
            </a:extLst>
          </p:cNvPr>
          <p:cNvSpPr/>
          <p:nvPr/>
        </p:nvSpPr>
        <p:spPr>
          <a:xfrm>
            <a:off x="1465804" y="3594200"/>
            <a:ext cx="3732248" cy="51228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360" tIns="44640" rIns="90360" bIns="44640"/>
          <a:lstStyle/>
          <a:p>
            <a:pPr algn="ctr">
              <a:lnSpc>
                <a:spcPct val="100000"/>
              </a:lnSpc>
            </a:pPr>
            <a:r>
              <a:rPr lang="en-GB" sz="2200" dirty="0" err="1">
                <a:solidFill>
                  <a:srgbClr val="FFFFFF"/>
                </a:solidFill>
                <a:latin typeface="Helvetica Neue LT Pro 45 Light" panose="020B0403020202020204" pitchFamily="34" charset="77"/>
                <a:ea typeface="ＭＳ Ｐゴシック"/>
              </a:rPr>
              <a:t>StructuralVariationFeature</a:t>
            </a:r>
            <a:endParaRPr dirty="0">
              <a:latin typeface="Helvetica Neue LT Pro 45 Light" panose="020B0403020202020204" pitchFamily="34" charset="77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E146C777-1255-BE42-BCCB-6107F749E3D2}"/>
              </a:ext>
            </a:extLst>
          </p:cNvPr>
          <p:cNvSpPr/>
          <p:nvPr/>
        </p:nvSpPr>
        <p:spPr>
          <a:xfrm>
            <a:off x="1465804" y="2607554"/>
            <a:ext cx="3730320" cy="39924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1700" dirty="0" err="1">
                <a:solidFill>
                  <a:srgbClr val="000000"/>
                </a:solidFill>
                <a:latin typeface="Helvetica Neue LT Pro 45 Light" panose="020B0403020202020204" pitchFamily="34" charset="77"/>
                <a:ea typeface="ＭＳ Ｐゴシック"/>
              </a:rPr>
              <a:t>get_all_StructuralVariationFeatures</a:t>
            </a:r>
            <a:endParaRPr dirty="0">
              <a:latin typeface="Helvetica Neue LT Pro 45 Light" panose="020B04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2662209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2D38-4CEA-D54A-80D0-70957799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Structural variation coordinates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4FCA4B1-3DD6-4F4A-B728-DB1E77B1A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structural variation has only a start and an end</a:t>
            </a:r>
          </a:p>
          <a:p>
            <a:r>
              <a:rPr lang="en-US" dirty="0"/>
              <a:t>But sometimes, the breakpoint locations cannot be determined precisely</a:t>
            </a: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AB440404-4AD0-6C47-A84D-7166F02DE0C1}"/>
              </a:ext>
            </a:extLst>
          </p:cNvPr>
          <p:cNvSpPr/>
          <p:nvPr/>
        </p:nvSpPr>
        <p:spPr>
          <a:xfrm>
            <a:off x="1865384" y="3684716"/>
            <a:ext cx="8280000" cy="288000"/>
          </a:xfrm>
          <a:prstGeom prst="rect">
            <a:avLst/>
          </a:prstGeom>
          <a:gradFill>
            <a:gsLst>
              <a:gs pos="0">
                <a:srgbClr val="808080"/>
              </a:gs>
              <a:gs pos="50000">
                <a:srgbClr val="E5E5E5"/>
              </a:gs>
              <a:gs pos="100000">
                <a:srgbClr val="808080"/>
              </a:gs>
            </a:gsLst>
            <a:lin ang="5400000"/>
          </a:gradFill>
          <a:ln>
            <a:solidFill>
              <a:srgbClr val="000000"/>
            </a:solidFill>
          </a:ln>
        </p:spPr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CF208791-E149-1149-8399-BBC00082BA9A}"/>
              </a:ext>
            </a:extLst>
          </p:cNvPr>
          <p:cNvSpPr/>
          <p:nvPr/>
        </p:nvSpPr>
        <p:spPr>
          <a:xfrm>
            <a:off x="2369384" y="3685076"/>
            <a:ext cx="1656360" cy="288000"/>
          </a:xfrm>
          <a:prstGeom prst="roundRect">
            <a:avLst>
              <a:gd name="adj" fmla="val 0"/>
            </a:avLst>
          </a:prstGeom>
          <a:pattFill prst="dkUpDiag">
            <a:fgClr>
              <a:srgbClr val="FF0000"/>
            </a:fgClr>
            <a:bgClr>
              <a:schemeClr val="bg1"/>
            </a:bgClr>
          </a:patt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64B043B2-9D44-5342-8E1A-DF0A89E09A01}"/>
              </a:ext>
            </a:extLst>
          </p:cNvPr>
          <p:cNvSpPr/>
          <p:nvPr/>
        </p:nvSpPr>
        <p:spPr>
          <a:xfrm>
            <a:off x="7913744" y="3685076"/>
            <a:ext cx="1656360" cy="288000"/>
          </a:xfrm>
          <a:prstGeom prst="roundRect">
            <a:avLst>
              <a:gd name="adj" fmla="val 0"/>
            </a:avLst>
          </a:prstGeom>
          <a:pattFill prst="dkUpDiag">
            <a:fgClr>
              <a:srgbClr val="FF0000"/>
            </a:fgClr>
            <a:bgClr>
              <a:schemeClr val="bg1"/>
            </a:bgClr>
          </a:pattFill>
          <a:ln>
            <a:solidFill>
              <a:srgbClr val="000000"/>
            </a:solidFill>
          </a:ln>
        </p:spPr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F866F756-2940-0A45-996E-6A352D8095AA}"/>
              </a:ext>
            </a:extLst>
          </p:cNvPr>
          <p:cNvSpPr/>
          <p:nvPr/>
        </p:nvSpPr>
        <p:spPr>
          <a:xfrm>
            <a:off x="3953744" y="3109076"/>
            <a:ext cx="0" cy="432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188117D5-E09F-B34A-91F8-632770F5FF71}"/>
              </a:ext>
            </a:extLst>
          </p:cNvPr>
          <p:cNvSpPr/>
          <p:nvPr/>
        </p:nvSpPr>
        <p:spPr>
          <a:xfrm>
            <a:off x="2373344" y="3100076"/>
            <a:ext cx="0" cy="432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41588831-4190-9F4E-9C49-67AF36F94076}"/>
              </a:ext>
            </a:extLst>
          </p:cNvPr>
          <p:cNvSpPr/>
          <p:nvPr/>
        </p:nvSpPr>
        <p:spPr>
          <a:xfrm>
            <a:off x="7989344" y="3100076"/>
            <a:ext cx="0" cy="432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FDC5E740-21B7-A742-82C3-674BAF97D346}"/>
              </a:ext>
            </a:extLst>
          </p:cNvPr>
          <p:cNvSpPr/>
          <p:nvPr/>
        </p:nvSpPr>
        <p:spPr>
          <a:xfrm>
            <a:off x="9540944" y="3091076"/>
            <a:ext cx="0" cy="432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" name="TextShape 10">
            <a:extLst>
              <a:ext uri="{FF2B5EF4-FFF2-40B4-BE49-F238E27FC236}">
                <a16:creationId xmlns:a16="http://schemas.microsoft.com/office/drawing/2014/main" id="{05E8D5E8-B13E-7E4F-9BA2-204F88553E94}"/>
              </a:ext>
            </a:extLst>
          </p:cNvPr>
          <p:cNvSpPr txBox="1"/>
          <p:nvPr/>
        </p:nvSpPr>
        <p:spPr>
          <a:xfrm>
            <a:off x="2081744" y="2461076"/>
            <a:ext cx="644040" cy="5770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outer</a:t>
            </a:r>
            <a:endParaRPr>
              <a:latin typeface="Helvetica Neue LT Pro 45 Light" panose="020B0403020202020204" pitchFamily="34" charset="77"/>
            </a:endParaRPr>
          </a:p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start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11" name="TextShape 11">
            <a:extLst>
              <a:ext uri="{FF2B5EF4-FFF2-40B4-BE49-F238E27FC236}">
                <a16:creationId xmlns:a16="http://schemas.microsoft.com/office/drawing/2014/main" id="{82C9EB2E-0BE8-E34C-B5E6-CA75D34591D1}"/>
              </a:ext>
            </a:extLst>
          </p:cNvPr>
          <p:cNvSpPr txBox="1"/>
          <p:nvPr/>
        </p:nvSpPr>
        <p:spPr>
          <a:xfrm>
            <a:off x="3630104" y="2461436"/>
            <a:ext cx="631800" cy="5770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inner</a:t>
            </a:r>
            <a:endParaRPr>
              <a:latin typeface="Helvetica Neue LT Pro 45 Light" panose="020B0403020202020204" pitchFamily="34" charset="77"/>
            </a:endParaRPr>
          </a:p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start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12" name="TextShape 12">
            <a:extLst>
              <a:ext uri="{FF2B5EF4-FFF2-40B4-BE49-F238E27FC236}">
                <a16:creationId xmlns:a16="http://schemas.microsoft.com/office/drawing/2014/main" id="{7539157B-632F-8343-8F7F-4157CE491B46}"/>
              </a:ext>
            </a:extLst>
          </p:cNvPr>
          <p:cNvSpPr txBox="1"/>
          <p:nvPr/>
        </p:nvSpPr>
        <p:spPr>
          <a:xfrm>
            <a:off x="7698464" y="2461796"/>
            <a:ext cx="631800" cy="5770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inner</a:t>
            </a:r>
            <a:endParaRPr>
              <a:latin typeface="Helvetica Neue LT Pro 45 Light" panose="020B0403020202020204" pitchFamily="34" charset="77"/>
            </a:endParaRPr>
          </a:p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end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13" name="TextShape 13">
            <a:extLst>
              <a:ext uri="{FF2B5EF4-FFF2-40B4-BE49-F238E27FC236}">
                <a16:creationId xmlns:a16="http://schemas.microsoft.com/office/drawing/2014/main" id="{B3E63326-EADF-3A47-8DF3-5D6515945EA8}"/>
              </a:ext>
            </a:extLst>
          </p:cNvPr>
          <p:cNvSpPr txBox="1"/>
          <p:nvPr/>
        </p:nvSpPr>
        <p:spPr>
          <a:xfrm>
            <a:off x="9210824" y="2462156"/>
            <a:ext cx="644040" cy="5770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outer</a:t>
            </a:r>
            <a:endParaRPr>
              <a:latin typeface="Helvetica Neue LT Pro 45 Light" panose="020B0403020202020204" pitchFamily="34" charset="77"/>
            </a:endParaRPr>
          </a:p>
          <a:p>
            <a:pPr algn="ctr"/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end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14" name="CustomShape 14">
            <a:extLst>
              <a:ext uri="{FF2B5EF4-FFF2-40B4-BE49-F238E27FC236}">
                <a16:creationId xmlns:a16="http://schemas.microsoft.com/office/drawing/2014/main" id="{68E491B1-30C7-A443-BBB5-867B98A19C06}"/>
              </a:ext>
            </a:extLst>
          </p:cNvPr>
          <p:cNvSpPr/>
          <p:nvPr/>
        </p:nvSpPr>
        <p:spPr>
          <a:xfrm rot="16200000">
            <a:off x="3053744" y="3541076"/>
            <a:ext cx="216000" cy="1584000"/>
          </a:xfrm>
          <a:prstGeom prst="leftBracket">
            <a:avLst>
              <a:gd name="adj" fmla="val 0"/>
            </a:avLst>
          </a:prstGeom>
          <a:noFill/>
          <a:ln>
            <a:solidFill>
              <a:srgbClr val="000000"/>
            </a:solidFill>
          </a:ln>
        </p:spPr>
      </p:sp>
      <p:sp>
        <p:nvSpPr>
          <p:cNvPr id="15" name="TextShape 15">
            <a:extLst>
              <a:ext uri="{FF2B5EF4-FFF2-40B4-BE49-F238E27FC236}">
                <a16:creationId xmlns:a16="http://schemas.microsoft.com/office/drawing/2014/main" id="{12C48221-0FF3-6A40-8F68-8536984569CC}"/>
              </a:ext>
            </a:extLst>
          </p:cNvPr>
          <p:cNvSpPr txBox="1"/>
          <p:nvPr/>
        </p:nvSpPr>
        <p:spPr>
          <a:xfrm>
            <a:off x="2344904" y="4539356"/>
            <a:ext cx="1625400" cy="3337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start uncertainty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3C4CD44F-912F-7E4C-BC6E-2A4D2273C991}"/>
              </a:ext>
            </a:extLst>
          </p:cNvPr>
          <p:cNvSpPr/>
          <p:nvPr/>
        </p:nvSpPr>
        <p:spPr>
          <a:xfrm rot="16200000">
            <a:off x="8669384" y="3540356"/>
            <a:ext cx="216000" cy="1584000"/>
          </a:xfrm>
          <a:prstGeom prst="leftBracket">
            <a:avLst>
              <a:gd name="adj" fmla="val 0"/>
            </a:avLst>
          </a:prstGeom>
          <a:noFill/>
          <a:ln>
            <a:solidFill>
              <a:srgbClr val="000000"/>
            </a:solidFill>
          </a:ln>
        </p:spPr>
      </p:sp>
      <p:sp>
        <p:nvSpPr>
          <p:cNvPr id="17" name="TextShape 17">
            <a:extLst>
              <a:ext uri="{FF2B5EF4-FFF2-40B4-BE49-F238E27FC236}">
                <a16:creationId xmlns:a16="http://schemas.microsoft.com/office/drawing/2014/main" id="{BD738C9C-77FB-1E49-B061-7D2930993C5C}"/>
              </a:ext>
            </a:extLst>
          </p:cNvPr>
          <p:cNvSpPr txBox="1"/>
          <p:nvPr/>
        </p:nvSpPr>
        <p:spPr>
          <a:xfrm>
            <a:off x="8033264" y="4539716"/>
            <a:ext cx="1569240" cy="3337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600">
                <a:solidFill>
                  <a:srgbClr val="000000"/>
                </a:solidFill>
                <a:latin typeface="Helvetica Neue LT Pro 45 Light" panose="020B0403020202020204" pitchFamily="34" charset="77"/>
              </a:rPr>
              <a:t>end uncertainty</a:t>
            </a:r>
            <a:endParaRPr>
              <a:latin typeface="Helvetica Neue LT Pro 45 Light" panose="020B0403020202020204" pitchFamily="34" charset="77"/>
            </a:endParaRPr>
          </a:p>
        </p:txBody>
      </p:sp>
      <p:sp>
        <p:nvSpPr>
          <p:cNvPr id="18" name="CustomShape 18">
            <a:extLst>
              <a:ext uri="{FF2B5EF4-FFF2-40B4-BE49-F238E27FC236}">
                <a16:creationId xmlns:a16="http://schemas.microsoft.com/office/drawing/2014/main" id="{E51128AF-FEE1-5140-B651-7AFEAE714ACA}"/>
              </a:ext>
            </a:extLst>
          </p:cNvPr>
          <p:cNvSpPr/>
          <p:nvPr/>
        </p:nvSpPr>
        <p:spPr>
          <a:xfrm>
            <a:off x="3953744" y="3685076"/>
            <a:ext cx="4032000" cy="288000"/>
          </a:xfrm>
          <a:prstGeom prst="rect">
            <a:avLst/>
          </a:prstGeom>
          <a:gradFill>
            <a:gsLst>
              <a:gs pos="0">
                <a:srgbClr val="800080"/>
              </a:gs>
              <a:gs pos="50000">
                <a:srgbClr val="E5E5E5"/>
              </a:gs>
              <a:gs pos="100000">
                <a:srgbClr val="800080"/>
              </a:gs>
            </a:gsLst>
            <a:lin ang="5400000"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1173931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B8AE-D58A-2447-814D-556A61A8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StructuralVariationFeature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4849E-0EC6-CD43-80D4-7A0752D8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930876"/>
          </a:xfrm>
        </p:spPr>
        <p:txBody>
          <a:bodyPr/>
          <a:lstStyle/>
          <a:p>
            <a:r>
              <a:rPr lang="en-US" dirty="0"/>
              <a:t>Can be retrieved from the </a:t>
            </a:r>
            <a:r>
              <a:rPr lang="en-US" dirty="0" err="1"/>
              <a:t>StructuralVariationFeature</a:t>
            </a:r>
            <a:r>
              <a:rPr lang="en-US" dirty="0"/>
              <a:t> adaptor and the </a:t>
            </a:r>
            <a:r>
              <a:rPr lang="en-US" dirty="0" err="1"/>
              <a:t>StructuralVariation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C9D89EC1-9D65-5746-9BD3-024F29D42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550897"/>
              </p:ext>
            </p:extLst>
          </p:nvPr>
        </p:nvGraphicFramePr>
        <p:xfrm>
          <a:off x="711200" y="2150076"/>
          <a:ext cx="7650103" cy="3654637"/>
        </p:xfrm>
        <a:graphic>
          <a:graphicData uri="http://schemas.openxmlformats.org/drawingml/2006/table">
            <a:tbl>
              <a:tblPr/>
              <a:tblGrid>
                <a:gridCol w="164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9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986">
                <a:tc>
                  <a:txBody>
                    <a:bodyPr/>
                    <a:lstStyle/>
                    <a:p>
                      <a:pPr>
                        <a:lnSpc>
                          <a:spcPct val="6200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/>
                        </a:rPr>
                        <a:t>Attribute</a:t>
                      </a:r>
                      <a:endParaRPr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200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/>
                        </a:rPr>
                        <a:t>Example value(s)</a:t>
                      </a:r>
                      <a:endParaRPr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200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/>
                        </a:rPr>
                        <a:t>Method(s)</a:t>
                      </a:r>
                      <a:endParaRPr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00">
                <a:tc>
                  <a:txBody>
                    <a:bodyPr/>
                    <a:lstStyle/>
                    <a:p>
                      <a:r>
                        <a:rPr lang="en-GB" sz="1400">
                          <a:latin typeface="Arial"/>
                        </a:rPr>
                        <a:t>Structural variation name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SzPct val="45000"/>
                        <a:buFont typeface="StarSymbol"/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/>
                        </a:rPr>
                        <a:t>esv214236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variation_name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latin typeface="Arial"/>
                        </a:rPr>
                        <a:t>Chromosome</a:t>
                      </a:r>
                      <a:endParaRPr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Arial"/>
                        </a:rPr>
                        <a:t>15, X</a:t>
                      </a:r>
                      <a:endParaRPr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seq_region_name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406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"/>
                        </a:rPr>
                        <a:t>Coordinates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start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end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seq_region_start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seq_region_end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endParaRPr sz="1400"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outer_start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inner_start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inner_end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outer_end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latin typeface="Arial"/>
                        </a:rPr>
                        <a:t>Class</a:t>
                      </a:r>
                      <a:endParaRPr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"/>
                        </a:rPr>
                        <a:t>CNV</a:t>
                      </a:r>
                      <a:endParaRPr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svf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var_class</a:t>
                      </a:r>
                      <a:r>
                        <a:rPr lang="en-US" sz="14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Shape 6">
            <a:extLst>
              <a:ext uri="{FF2B5EF4-FFF2-40B4-BE49-F238E27FC236}">
                <a16:creationId xmlns:a16="http://schemas.microsoft.com/office/drawing/2014/main" id="{2CDF8960-94C2-3542-9677-2490064601AE}"/>
              </a:ext>
            </a:extLst>
          </p:cNvPr>
          <p:cNvSpPr txBox="1"/>
          <p:nvPr/>
        </p:nvSpPr>
        <p:spPr>
          <a:xfrm>
            <a:off x="6992141" y="3522911"/>
            <a:ext cx="1230840" cy="5770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600" dirty="0">
                <a:solidFill>
                  <a:srgbClr val="000000"/>
                </a:solidFill>
                <a:latin typeface="Arial"/>
              </a:rPr>
              <a:t>“Classic” </a:t>
            </a:r>
            <a:endParaRPr dirty="0"/>
          </a:p>
          <a:p>
            <a:r>
              <a:rPr lang="en-GB" sz="1600" dirty="0">
                <a:solidFill>
                  <a:srgbClr val="000000"/>
                </a:solidFill>
                <a:latin typeface="Arial"/>
              </a:rPr>
              <a:t>coordinates</a:t>
            </a:r>
            <a:endParaRPr dirty="0"/>
          </a:p>
        </p:txBody>
      </p:sp>
      <p:sp>
        <p:nvSpPr>
          <p:cNvPr id="6" name="TextShape 7">
            <a:extLst>
              <a:ext uri="{FF2B5EF4-FFF2-40B4-BE49-F238E27FC236}">
                <a16:creationId xmlns:a16="http://schemas.microsoft.com/office/drawing/2014/main" id="{E336BE7A-4418-364B-880E-6C5C2DA20FCB}"/>
              </a:ext>
            </a:extLst>
          </p:cNvPr>
          <p:cNvSpPr txBox="1"/>
          <p:nvPr/>
        </p:nvSpPr>
        <p:spPr>
          <a:xfrm>
            <a:off x="6948360" y="4576207"/>
            <a:ext cx="1230840" cy="5770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1600" dirty="0">
                <a:solidFill>
                  <a:srgbClr val="000000"/>
                </a:solidFill>
                <a:latin typeface="Arial"/>
              </a:rPr>
              <a:t>SV specific</a:t>
            </a:r>
            <a:endParaRPr dirty="0"/>
          </a:p>
          <a:p>
            <a:r>
              <a:rPr lang="en-GB" sz="1600" dirty="0">
                <a:solidFill>
                  <a:srgbClr val="000000"/>
                </a:solidFill>
                <a:latin typeface="Arial"/>
              </a:rPr>
              <a:t>coordinates</a:t>
            </a:r>
            <a:endParaRPr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296FC73-C086-274C-8B50-BB3FFCE26778}"/>
              </a:ext>
            </a:extLst>
          </p:cNvPr>
          <p:cNvSpPr/>
          <p:nvPr/>
        </p:nvSpPr>
        <p:spPr>
          <a:xfrm>
            <a:off x="6666978" y="3363429"/>
            <a:ext cx="177047" cy="886299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400387C-4F0D-BC47-B093-F25DB828BF36}"/>
              </a:ext>
            </a:extLst>
          </p:cNvPr>
          <p:cNvSpPr/>
          <p:nvPr/>
        </p:nvSpPr>
        <p:spPr>
          <a:xfrm>
            <a:off x="6666978" y="4422713"/>
            <a:ext cx="177047" cy="886299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43446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3D22-442E-B342-BC97-43910178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1861-D3D3-DA4F-B5B2-30D7C00C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Fetch the following information for the structural variation esv275264 in human :</a:t>
            </a:r>
          </a:p>
          <a:p>
            <a:pPr lvl="1"/>
            <a:r>
              <a:rPr lang="en-US" dirty="0"/>
              <a:t>Structural variation class</a:t>
            </a:r>
          </a:p>
          <a:p>
            <a:pPr lvl="1"/>
            <a:r>
              <a:rPr lang="en-US" dirty="0"/>
              <a:t>Study name and description</a:t>
            </a:r>
          </a:p>
          <a:p>
            <a:pPr lvl="1"/>
            <a:r>
              <a:rPr lang="en-US" dirty="0"/>
              <a:t>Coordinates</a:t>
            </a:r>
          </a:p>
          <a:p>
            <a:r>
              <a:rPr lang="en-US" dirty="0"/>
              <a:t>Fetch the names and the classes (sequence ontology term) of its supporting structural variations.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00499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EBI_dusk.jp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8832" b="8656"/>
          <a:stretch/>
        </p:blipFill>
        <p:spPr bwMode="auto">
          <a:xfrm>
            <a:off x="0" y="9847"/>
            <a:ext cx="12192000" cy="618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392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695680" y="329950"/>
            <a:ext cx="8229600" cy="1143000"/>
          </a:xfrm>
        </p:spPr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  <a:cs typeface="ＭＳ Ｐゴシック" charset="0"/>
              </a:rPr>
              <a:t>Ensembl Acknowledgements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2"/>
          </p:nvPr>
        </p:nvSpPr>
        <p:spPr>
          <a:xfrm>
            <a:off x="1695680" y="925454"/>
            <a:ext cx="4040188" cy="48593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Neue LT Pro 45 Light" panose="020B0403020202020204" pitchFamily="34" charset="77"/>
                <a:cs typeface="ＭＳ Ｐゴシック" charset="0"/>
              </a:rPr>
              <a:t>The Entire Ensembl Team</a:t>
            </a:r>
          </a:p>
        </p:txBody>
      </p:sp>
      <p:sp>
        <p:nvSpPr>
          <p:cNvPr id="26" name="Content Placeholder 13"/>
          <p:cNvSpPr>
            <a:spLocks noGrp="1"/>
          </p:cNvSpPr>
          <p:nvPr>
            <p:ph sz="quarter" idx="4"/>
          </p:nvPr>
        </p:nvSpPr>
        <p:spPr>
          <a:xfrm>
            <a:off x="6024564" y="1265239"/>
            <a:ext cx="4041775" cy="3951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402" y="4685211"/>
            <a:ext cx="1207670" cy="81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 b="12515"/>
          <a:stretch/>
        </p:blipFill>
        <p:spPr bwMode="auto">
          <a:xfrm>
            <a:off x="2737866" y="5520282"/>
            <a:ext cx="2009517" cy="56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2" y="4728731"/>
            <a:ext cx="1702832" cy="79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 descr="rgb_logo_2006_300d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64" y="4848977"/>
            <a:ext cx="1390345" cy="58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"/>
          <p:cNvSpPr txBox="1">
            <a:spLocks noChangeArrowheads="1"/>
          </p:cNvSpPr>
          <p:nvPr/>
        </p:nvSpPr>
        <p:spPr bwMode="auto">
          <a:xfrm>
            <a:off x="9109076" y="5561320"/>
            <a:ext cx="1584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000000"/>
                </a:solidFill>
              </a:rPr>
              <a:t>Co-funded by the European Union</a:t>
            </a:r>
          </a:p>
        </p:txBody>
      </p:sp>
      <p:pic>
        <p:nvPicPr>
          <p:cNvPr id="4" name="Picture 3" descr="MedBioinformatics_opc_1_1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9" b="16821"/>
          <a:stretch/>
        </p:blipFill>
        <p:spPr>
          <a:xfrm>
            <a:off x="7356475" y="5520282"/>
            <a:ext cx="1779156" cy="596397"/>
          </a:xfrm>
          <a:prstGeom prst="rect">
            <a:avLst/>
          </a:prstGeom>
        </p:spPr>
      </p:pic>
      <p:pic>
        <p:nvPicPr>
          <p:cNvPr id="2" name="Picture 1" descr="Full-logo_201602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216" y="5613668"/>
            <a:ext cx="2409489" cy="450458"/>
          </a:xfrm>
          <a:prstGeom prst="rect">
            <a:avLst/>
          </a:prstGeom>
        </p:spPr>
      </p:pic>
      <p:pic>
        <p:nvPicPr>
          <p:cNvPr id="5" name="Picture 4" descr="Screen Shot 2016-04-20 at 13.33.3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10" y="4728731"/>
            <a:ext cx="1816331" cy="747901"/>
          </a:xfrm>
          <a:prstGeom prst="rect">
            <a:avLst/>
          </a:prstGeom>
        </p:spPr>
      </p:pic>
      <p:pic>
        <p:nvPicPr>
          <p:cNvPr id="3" name="Picture 2" descr="wellcome-logo-blu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81" y="5056028"/>
            <a:ext cx="959587" cy="959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680" y="1391069"/>
            <a:ext cx="8809392" cy="294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T Pro 45 Light" panose="020B0403020202020204" pitchFamily="34" charset="77"/>
              </a:rPr>
              <a:t>Daniel R. Zerbino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Premanand</a:t>
            </a:r>
            <a:r>
              <a:rPr lang="en-US" sz="1400" dirty="0">
                <a:latin typeface="Helvetica Neue LT Pro 45 Light" panose="020B0403020202020204" pitchFamily="34" charset="77"/>
              </a:rPr>
              <a:t> Achuthan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Wasiu</a:t>
            </a:r>
            <a:r>
              <a:rPr lang="en-US" sz="1400" dirty="0">
                <a:latin typeface="Helvetica Neue LT Pro 45 Light" panose="020B0403020202020204" pitchFamily="34" charset="77"/>
              </a:rPr>
              <a:t> Akanni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M. </a:t>
            </a:r>
            <a:r>
              <a:rPr lang="en-US" sz="1400" dirty="0" err="1">
                <a:latin typeface="Helvetica Neue LT Pro 45 Light" panose="020B0403020202020204" pitchFamily="34" charset="77"/>
              </a:rPr>
              <a:t>Ridwan</a:t>
            </a:r>
            <a:r>
              <a:rPr lang="en-US" sz="1400" dirty="0">
                <a:latin typeface="Helvetica Neue LT Pro 45 Light" panose="020B0403020202020204" pitchFamily="34" charset="77"/>
              </a:rPr>
              <a:t> Amode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Daniel Barrell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1,2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Jyothish</a:t>
            </a:r>
            <a:r>
              <a:rPr lang="en-US" sz="1400" dirty="0">
                <a:latin typeface="Helvetica Neue LT Pro 45 Light" panose="020B0403020202020204" pitchFamily="34" charset="77"/>
              </a:rPr>
              <a:t> Bhai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Konstantinos Billis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Carla Cummins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Astrid Gall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Carlos </a:t>
            </a:r>
            <a:r>
              <a:rPr lang="en-US" sz="1400" dirty="0" err="1">
                <a:latin typeface="Helvetica Neue LT Pro 45 Light" panose="020B0403020202020204" pitchFamily="34" charset="77"/>
              </a:rPr>
              <a:t>García</a:t>
            </a:r>
            <a:r>
              <a:rPr lang="en-US" sz="1400" dirty="0">
                <a:latin typeface="Helvetica Neue LT Pro 45 Light" panose="020B0403020202020204" pitchFamily="34" charset="77"/>
              </a:rPr>
              <a:t> Giroń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Laurent Gil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Leo Gordon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Leanne Haggerty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Erin Haskell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Thibaut Hourlier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Osagie</a:t>
            </a:r>
            <a:r>
              <a:rPr lang="en-US" sz="1400" dirty="0">
                <a:latin typeface="Helvetica Neue LT Pro 45 Light" panose="020B0403020202020204" pitchFamily="34" charset="77"/>
              </a:rPr>
              <a:t> G. Izuogu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Sophie H. Janacek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Thomas Juettemann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Jimmy Kiang To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Matthew R. Laird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Ilias</a:t>
            </a:r>
            <a:r>
              <a:rPr lang="en-US" sz="1400" dirty="0">
                <a:latin typeface="Helvetica Neue LT Pro 45 Light" panose="020B0403020202020204" pitchFamily="34" charset="77"/>
              </a:rPr>
              <a:t> Lavidas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Zhicheng</a:t>
            </a:r>
            <a:r>
              <a:rPr lang="en-US" sz="1400" dirty="0">
                <a:latin typeface="Helvetica Neue LT Pro 45 Light" panose="020B0403020202020204" pitchFamily="34" charset="77"/>
              </a:rPr>
              <a:t> Liu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Jane E. Loveland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Thomas Maurel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William McLaren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Benjamin Moore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Jonathan Mudge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Daniel N. Murphy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Victoria Newman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Michael Nuhn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Denye</a:t>
            </a:r>
            <a:r>
              <a:rPr lang="en-US" sz="1400" dirty="0">
                <a:latin typeface="Helvetica Neue LT Pro 45 Light" panose="020B0403020202020204" pitchFamily="34" charset="77"/>
              </a:rPr>
              <a:t> Ogeh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Chuang </a:t>
            </a:r>
            <a:r>
              <a:rPr lang="en-US" sz="1400" dirty="0" err="1">
                <a:latin typeface="Helvetica Neue LT Pro 45 Light" panose="020B0403020202020204" pitchFamily="34" charset="77"/>
              </a:rPr>
              <a:t>Kee</a:t>
            </a:r>
            <a:r>
              <a:rPr lang="en-US" sz="1400" dirty="0">
                <a:latin typeface="Helvetica Neue LT Pro 45 Light" panose="020B0403020202020204" pitchFamily="34" charset="77"/>
              </a:rPr>
              <a:t> Ong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Anne Parker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Mateus</a:t>
            </a:r>
            <a:r>
              <a:rPr lang="en-US" sz="1400" dirty="0">
                <a:latin typeface="Helvetica Neue LT Pro 45 Light" panose="020B0403020202020204" pitchFamily="34" charset="77"/>
              </a:rPr>
              <a:t> Patricio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Harpreet Singh Riat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Helen Schuilenburg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Dan Sheppard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Helen Sparrow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Kieron Taylor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Anja Thormann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Alessandro Vullo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Brandon Walts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Amonida</a:t>
            </a:r>
            <a:r>
              <a:rPr lang="en-US" sz="1400" dirty="0">
                <a:latin typeface="Helvetica Neue LT Pro 45 Light" panose="020B0403020202020204" pitchFamily="34" charset="77"/>
              </a:rPr>
              <a:t> Zadissa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Adam Frankish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Sarah E. Hunt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Myrto Kostadima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Nicholas Langridge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Fergal J. Martin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</a:t>
            </a:r>
            <a:r>
              <a:rPr lang="en-US" sz="1400" dirty="0" err="1">
                <a:latin typeface="Helvetica Neue LT Pro 45 Light" panose="020B0403020202020204" pitchFamily="34" charset="77"/>
              </a:rPr>
              <a:t>Matthieu</a:t>
            </a:r>
            <a:r>
              <a:rPr lang="en-US" sz="1400" dirty="0">
                <a:latin typeface="Helvetica Neue LT Pro 45 Light" panose="020B0403020202020204" pitchFamily="34" charset="77"/>
              </a:rPr>
              <a:t> Muffato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Emily Perry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Magali Ruffier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Dan M. Staines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Stephen J. Trevanion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Bronwen L. Aken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Fiona Cunningham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, Andrew Yates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400" dirty="0">
                <a:latin typeface="Helvetica Neue LT Pro 45 Light" panose="020B0403020202020204" pitchFamily="34" charset="77"/>
              </a:rPr>
              <a:t> and Paul Flicek</a:t>
            </a:r>
            <a:r>
              <a:rPr lang="en-US" sz="1400" baseline="30000" dirty="0">
                <a:latin typeface="Helvetica Neue LT Pro 45 Light" panose="020B0403020202020204" pitchFamily="34" charset="77"/>
              </a:rPr>
              <a:t>1,3</a:t>
            </a:r>
          </a:p>
          <a:p>
            <a:endParaRPr lang="en-US" sz="1400" baseline="30000" dirty="0">
              <a:latin typeface="Helvetica Neue LT Pro 45 Light" panose="020B0403020202020204" pitchFamily="34" charset="77"/>
            </a:endParaRPr>
          </a:p>
          <a:p>
            <a:r>
              <a:rPr lang="en-US" sz="1200" baseline="30000" dirty="0">
                <a:latin typeface="Helvetica Neue LT Pro 45 Light" panose="020B0403020202020204" pitchFamily="34" charset="77"/>
              </a:rPr>
              <a:t>1</a:t>
            </a:r>
            <a:r>
              <a:rPr lang="en-US" sz="1200" dirty="0">
                <a:latin typeface="Helvetica Neue LT Pro 45 Light" panose="020B0403020202020204" pitchFamily="34" charset="77"/>
              </a:rPr>
              <a:t>European Molecular Biology Laboratory, European Bioinformatics Institute, Wellcome Genome Campus, </a:t>
            </a:r>
            <a:r>
              <a:rPr lang="en-US" sz="1200" dirty="0" err="1">
                <a:latin typeface="Helvetica Neue LT Pro 45 Light" panose="020B0403020202020204" pitchFamily="34" charset="77"/>
              </a:rPr>
              <a:t>Hinxton</a:t>
            </a:r>
            <a:r>
              <a:rPr lang="en-US" sz="1200" dirty="0">
                <a:latin typeface="Helvetica Neue LT Pro 45 Light" panose="020B0403020202020204" pitchFamily="34" charset="77"/>
              </a:rPr>
              <a:t>, Cambridge CB10 1SD, UK, </a:t>
            </a:r>
            <a:r>
              <a:rPr lang="en-US" sz="1200" baseline="30000" dirty="0">
                <a:latin typeface="Helvetica Neue LT Pro 45 Light" panose="020B0403020202020204" pitchFamily="34" charset="77"/>
              </a:rPr>
              <a:t>2</a:t>
            </a:r>
            <a:r>
              <a:rPr lang="en-US" sz="1200" dirty="0">
                <a:latin typeface="Helvetica Neue LT Pro 45 Light" panose="020B0403020202020204" pitchFamily="34" charset="77"/>
              </a:rPr>
              <a:t>Eagle Genomics Ltd., Wellcome Genome Campus, </a:t>
            </a:r>
            <a:r>
              <a:rPr lang="en-US" sz="1200" dirty="0" err="1">
                <a:latin typeface="Helvetica Neue LT Pro 45 Light" panose="020B0403020202020204" pitchFamily="34" charset="77"/>
              </a:rPr>
              <a:t>Hinxton</a:t>
            </a:r>
            <a:r>
              <a:rPr lang="en-US" sz="1200" dirty="0">
                <a:latin typeface="Helvetica Neue LT Pro 45 Light" panose="020B0403020202020204" pitchFamily="34" charset="77"/>
              </a:rPr>
              <a:t>, Cambridge CB10 1DR, UK and </a:t>
            </a:r>
            <a:r>
              <a:rPr lang="en-US" sz="1200" baseline="30000" dirty="0">
                <a:latin typeface="Helvetica Neue LT Pro 45 Light" panose="020B0403020202020204" pitchFamily="34" charset="77"/>
              </a:rPr>
              <a:t>3</a:t>
            </a:r>
            <a:r>
              <a:rPr lang="en-US" sz="1200" dirty="0">
                <a:latin typeface="Helvetica Neue LT Pro 45 Light" panose="020B0403020202020204" pitchFamily="34" charset="77"/>
              </a:rPr>
              <a:t>Wellcome Trust Sanger Institute, Wellcome Genome Campus, </a:t>
            </a:r>
            <a:r>
              <a:rPr lang="en-US" sz="1200" dirty="0" err="1">
                <a:latin typeface="Helvetica Neue LT Pro 45 Light" panose="020B0403020202020204" pitchFamily="34" charset="77"/>
              </a:rPr>
              <a:t>Hinxton</a:t>
            </a:r>
            <a:r>
              <a:rPr lang="en-US" sz="1200" dirty="0">
                <a:latin typeface="Helvetica Neue LT Pro 45 Light" panose="020B0403020202020204" pitchFamily="34" charset="77"/>
              </a:rPr>
              <a:t>, Cambridge CB10 1SA, UK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2" r="27800"/>
          <a:stretch/>
        </p:blipFill>
        <p:spPr>
          <a:xfrm>
            <a:off x="6369346" y="4515199"/>
            <a:ext cx="825358" cy="112146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1513320" y="4442964"/>
            <a:ext cx="1481221" cy="481212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Funding</a:t>
            </a:r>
          </a:p>
        </p:txBody>
      </p:sp>
    </p:spTree>
    <p:extLst>
      <p:ext uri="{BB962C8B-B14F-4D97-AF65-F5344CB8AC3E}">
        <p14:creationId xmlns:p14="http://schemas.microsoft.com/office/powerpoint/2010/main" val="42786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92D5-EC3D-3B4E-8743-01217DA6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API to look up data from VCF files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E1CD1E9-3086-804D-8150-BF3A5521F0D9}"/>
              </a:ext>
            </a:extLst>
          </p:cNvPr>
          <p:cNvSpPr/>
          <p:nvPr/>
        </p:nvSpPr>
        <p:spPr>
          <a:xfrm>
            <a:off x="368300" y="1066800"/>
            <a:ext cx="11426303" cy="3797516"/>
          </a:xfrm>
          <a:prstGeom prst="rect">
            <a:avLst/>
          </a:prstGeom>
          <a:noFill/>
          <a:ln w="15840">
            <a:solidFill>
              <a:srgbClr val="808080"/>
            </a:solidFill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Create any adaptor from the variation API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For example create a variation adaptor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my 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$registry-&gt;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get_adaptor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(‘human’, ‘variation’, ‘variation’);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Look up data from VCF files and database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use_vcf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(1)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# Look up data ONLY from VCF files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use_vcf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2926555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Arrow 31">
            <a:extLst>
              <a:ext uri="{FF2B5EF4-FFF2-40B4-BE49-F238E27FC236}">
                <a16:creationId xmlns:a16="http://schemas.microsoft.com/office/drawing/2014/main" id="{852E6D4D-72C0-6946-8725-57D9844A6602}"/>
              </a:ext>
            </a:extLst>
          </p:cNvPr>
          <p:cNvSpPr/>
          <p:nvPr/>
        </p:nvSpPr>
        <p:spPr bwMode="auto">
          <a:xfrm rot="5400000">
            <a:off x="5510799" y="1120911"/>
            <a:ext cx="752902" cy="52808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A8B277F-4360-7A45-ADF3-F1CDE677B02E}"/>
              </a:ext>
            </a:extLst>
          </p:cNvPr>
          <p:cNvSpPr/>
          <p:nvPr/>
        </p:nvSpPr>
        <p:spPr bwMode="auto">
          <a:xfrm rot="2324747">
            <a:off x="8273821" y="1024328"/>
            <a:ext cx="917083" cy="52808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DCCC33-B93B-FA40-849B-98A2EE9B1FC7}"/>
              </a:ext>
            </a:extLst>
          </p:cNvPr>
          <p:cNvSpPr txBox="1"/>
          <p:nvPr/>
        </p:nvSpPr>
        <p:spPr>
          <a:xfrm>
            <a:off x="5142698" y="154312"/>
            <a:ext cx="137851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Variation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9C7C5CA-CA01-2C44-BEF8-D7CDB67003C3}"/>
              </a:ext>
            </a:extLst>
          </p:cNvPr>
          <p:cNvSpPr/>
          <p:nvPr/>
        </p:nvSpPr>
        <p:spPr bwMode="auto">
          <a:xfrm rot="8190304">
            <a:off x="2945533" y="990207"/>
            <a:ext cx="917083" cy="52808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216874-5D70-FD48-92A8-53432128FC5C}"/>
              </a:ext>
            </a:extLst>
          </p:cNvPr>
          <p:cNvSpPr txBox="1"/>
          <p:nvPr/>
        </p:nvSpPr>
        <p:spPr>
          <a:xfrm>
            <a:off x="421518" y="575525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get_all_SampleGenotypes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D0250B-8B8F-EA4D-9A74-6AF8950EF86C}"/>
              </a:ext>
            </a:extLst>
          </p:cNvPr>
          <p:cNvSpPr txBox="1"/>
          <p:nvPr/>
        </p:nvSpPr>
        <p:spPr>
          <a:xfrm>
            <a:off x="4162538" y="588347"/>
            <a:ext cx="353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get_all_PopulationGenotypes</a:t>
            </a:r>
            <a:endParaRPr lang="en-US" sz="2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598E64-0EC7-2B4E-B3DC-B3D81D27E9EF}"/>
              </a:ext>
            </a:extLst>
          </p:cNvPr>
          <p:cNvSpPr txBox="1"/>
          <p:nvPr/>
        </p:nvSpPr>
        <p:spPr>
          <a:xfrm>
            <a:off x="8134673" y="517833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get_all_Alleles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377B56-51F9-6547-8215-FF0E21B5513A}"/>
              </a:ext>
            </a:extLst>
          </p:cNvPr>
          <p:cNvSpPr txBox="1"/>
          <p:nvPr/>
        </p:nvSpPr>
        <p:spPr>
          <a:xfrm>
            <a:off x="9076493" y="1805330"/>
            <a:ext cx="93968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Allele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7C8F9E-CEDE-EB48-8092-536CFAD8627C}"/>
              </a:ext>
            </a:extLst>
          </p:cNvPr>
          <p:cNvSpPr txBox="1"/>
          <p:nvPr/>
        </p:nvSpPr>
        <p:spPr>
          <a:xfrm>
            <a:off x="4470839" y="1805331"/>
            <a:ext cx="297709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PopulationGenotype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7B4B3E-F59C-554F-861E-9B7024741E23}"/>
              </a:ext>
            </a:extLst>
          </p:cNvPr>
          <p:cNvSpPr txBox="1"/>
          <p:nvPr/>
        </p:nvSpPr>
        <p:spPr>
          <a:xfrm>
            <a:off x="793577" y="1805330"/>
            <a:ext cx="256512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SampleGenotype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1EE521-4FD2-A940-8D72-CC9C4E2FAFF7}"/>
              </a:ext>
            </a:extLst>
          </p:cNvPr>
          <p:cNvSpPr txBox="1"/>
          <p:nvPr/>
        </p:nvSpPr>
        <p:spPr>
          <a:xfrm>
            <a:off x="714228" y="2605154"/>
            <a:ext cx="27238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genotype_string</a:t>
            </a:r>
            <a:endParaRPr lang="en-US" dirty="0"/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5949E9-075C-444E-9B71-BD6F564F7783}"/>
              </a:ext>
            </a:extLst>
          </p:cNvPr>
          <p:cNvSpPr txBox="1"/>
          <p:nvPr/>
        </p:nvSpPr>
        <p:spPr>
          <a:xfrm>
            <a:off x="4597475" y="2470198"/>
            <a:ext cx="27238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genotype_string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frequency</a:t>
            </a:r>
          </a:p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5AE304-8750-FF49-9A41-9AB016315E3C}"/>
              </a:ext>
            </a:extLst>
          </p:cNvPr>
          <p:cNvSpPr txBox="1"/>
          <p:nvPr/>
        </p:nvSpPr>
        <p:spPr>
          <a:xfrm>
            <a:off x="8794328" y="2470198"/>
            <a:ext cx="19543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frequency</a:t>
            </a:r>
          </a:p>
          <a:p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D879DD1-2041-2C4F-96B1-539523B6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130" y="4174814"/>
            <a:ext cx="1584634" cy="18580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357B570-660D-114D-9896-5F54EEBA5A33}"/>
              </a:ext>
            </a:extLst>
          </p:cNvPr>
          <p:cNvSpPr txBox="1"/>
          <p:nvPr/>
        </p:nvSpPr>
        <p:spPr>
          <a:xfrm>
            <a:off x="422526" y="5119108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A|G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6E8ED0-216C-8940-99D5-0C38E6B250E3}"/>
              </a:ext>
            </a:extLst>
          </p:cNvPr>
          <p:cNvSpPr/>
          <p:nvPr/>
        </p:nvSpPr>
        <p:spPr>
          <a:xfrm>
            <a:off x="2316909" y="4903789"/>
            <a:ext cx="1177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333333"/>
                </a:solidFill>
                <a:latin typeface="Luxi Sans"/>
              </a:rPr>
              <a:t>NA18949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F858C6-6F6F-9E43-BB6F-E26FE31F1143}"/>
              </a:ext>
            </a:extLst>
          </p:cNvPr>
          <p:cNvSpPr/>
          <p:nvPr/>
        </p:nvSpPr>
        <p:spPr>
          <a:xfrm>
            <a:off x="422526" y="4578113"/>
            <a:ext cx="149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rs4988235</a:t>
            </a:r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D558C6B-79E6-A645-9FEF-A0C8583A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80" y="4216042"/>
            <a:ext cx="1283856" cy="150538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1C8EB2-ACCA-3E40-9FBD-6637E917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80" y="4368442"/>
            <a:ext cx="1283856" cy="15053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8E9C250-8AF7-A744-B929-5315C1E5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80" y="4520842"/>
            <a:ext cx="1283856" cy="150538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CD6D251-BE81-A444-ADFB-CD2212292042}"/>
              </a:ext>
            </a:extLst>
          </p:cNvPr>
          <p:cNvSpPr txBox="1"/>
          <p:nvPr/>
        </p:nvSpPr>
        <p:spPr>
          <a:xfrm>
            <a:off x="6410866" y="5254221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1FBA7-5C12-1A4D-AC8E-95E08A44694A}"/>
              </a:ext>
            </a:extLst>
          </p:cNvPr>
          <p:cNvSpPr txBox="1"/>
          <p:nvPr/>
        </p:nvSpPr>
        <p:spPr>
          <a:xfrm>
            <a:off x="4156518" y="5033980"/>
            <a:ext cx="125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A|A  0.3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ED26266-ACA2-3A42-8DB0-746CD6BFE873}"/>
              </a:ext>
            </a:extLst>
          </p:cNvPr>
          <p:cNvSpPr/>
          <p:nvPr/>
        </p:nvSpPr>
        <p:spPr>
          <a:xfrm>
            <a:off x="4141684" y="4492997"/>
            <a:ext cx="149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rs4988235</a:t>
            </a:r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CFE914C-512D-8A41-9040-0C3B31EA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05" y="4196729"/>
            <a:ext cx="1283856" cy="15053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262C393-9DC2-D74E-87BE-82C84AD7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005" y="4349129"/>
            <a:ext cx="1283856" cy="150538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CDD2527-62B8-2043-A1D4-FA265515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405" y="4501529"/>
            <a:ext cx="1283856" cy="150538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A7F3EB0-137C-A74E-AB86-57C233E96B5B}"/>
              </a:ext>
            </a:extLst>
          </p:cNvPr>
          <p:cNvSpPr txBox="1"/>
          <p:nvPr/>
        </p:nvSpPr>
        <p:spPr>
          <a:xfrm>
            <a:off x="10490191" y="5234908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054577-2EC2-E442-B5BA-0DF1397AEE52}"/>
              </a:ext>
            </a:extLst>
          </p:cNvPr>
          <p:cNvSpPr txBox="1"/>
          <p:nvPr/>
        </p:nvSpPr>
        <p:spPr>
          <a:xfrm>
            <a:off x="8284469" y="5052674"/>
            <a:ext cx="970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0.3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FC1B52-926A-464B-8A89-62280353A1E1}"/>
              </a:ext>
            </a:extLst>
          </p:cNvPr>
          <p:cNvSpPr/>
          <p:nvPr/>
        </p:nvSpPr>
        <p:spPr>
          <a:xfrm>
            <a:off x="8221009" y="4473684"/>
            <a:ext cx="149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rs4988235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5908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86-6836-7147-B917-B5D22768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BCB43C-7B5A-E84E-9B3B-70A0D3550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37570"/>
              </p:ext>
            </p:extLst>
          </p:nvPr>
        </p:nvGraphicFramePr>
        <p:xfrm>
          <a:off x="933622" y="1497575"/>
          <a:ext cx="10076249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76843">
                  <a:extLst>
                    <a:ext uri="{9D8B030D-6E8A-4147-A177-3AD203B41FA5}">
                      <a16:colId xmlns:a16="http://schemas.microsoft.com/office/drawing/2014/main" val="3785496672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11852525"/>
                    </a:ext>
                  </a:extLst>
                </a:gridCol>
                <a:gridCol w="5301049">
                  <a:extLst>
                    <a:ext uri="{9D8B030D-6E8A-4147-A177-3AD203B41FA5}">
                      <a16:colId xmlns:a16="http://schemas.microsoft.com/office/drawing/2014/main" val="2465404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Helvetica Neue LT Pro 45 Light" panose="020B0403020202020204" pitchFamily="34" charset="77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Helvetica Neue LT Pro 45 Light" panose="020B0403020202020204" pitchFamily="34" charset="77"/>
                        </a:rPr>
                        <a:t>Return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Helvetica Neue LT Pro 45 Light" panose="020B0403020202020204" pitchFamily="34" charset="77"/>
                        </a:rPr>
                        <a:t>Example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0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$a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allele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latin typeface="Helvetica Neue LT Pro 45 Light" panose="020B0403020202020204" pitchFamily="34" charset="77"/>
                        </a:rPr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Helvetica Neue LT Pro 45 Light" panose="020B0403020202020204" pitchFamily="34" charset="77"/>
                        </a:rPr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$a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count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latin typeface="Helvetica Neue LT Pro 45 Light" panose="020B0403020202020204" pitchFamily="34" charset="77"/>
                        </a:rPr>
                        <a:t>Int</a:t>
                      </a:r>
                      <a:endParaRPr lang="en-GB"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Helvetica Neue LT Pro 45 Light" panose="020B0403020202020204" pitchFamily="34" charset="77"/>
                        </a:rPr>
                        <a:t>34, </a:t>
                      </a:r>
                      <a:r>
                        <a:rPr lang="en-US" sz="1600" b="0" i="0" dirty="0" err="1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undef</a:t>
                      </a:r>
                      <a:r>
                        <a:rPr lang="en-US" sz="1600" b="0" i="0" dirty="0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 if not defined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9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$a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frequency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Helvetica Neue LT Pro 45 Light" panose="020B0403020202020204" pitchFamily="34" charset="77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Helvetica Neue LT Pro 45 Light" panose="020B0403020202020204" pitchFamily="34" charset="77"/>
                        </a:rPr>
                        <a:t>0.15, </a:t>
                      </a:r>
                      <a:r>
                        <a:rPr lang="en-US" sz="1600" b="0" i="0" dirty="0" err="1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undef</a:t>
                      </a:r>
                      <a:r>
                        <a:rPr lang="en-US" sz="1600" b="0" i="0" dirty="0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 if not defined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76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$a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population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Population object</a:t>
                      </a:r>
                      <a:endParaRPr lang="en-GB"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Bio::</a:t>
                      </a:r>
                      <a:r>
                        <a:rPr lang="en-GB" sz="16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EnsEMBL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::Variation::Population, </a:t>
                      </a:r>
                      <a:r>
                        <a:rPr lang="en-US" sz="1600" b="0" i="0" dirty="0" err="1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undef</a:t>
                      </a:r>
                      <a:r>
                        <a:rPr lang="en-US" sz="1600" b="0" i="0" dirty="0">
                          <a:solidFill>
                            <a:schemeClr val="accent2"/>
                          </a:solidFill>
                          <a:latin typeface="Helvetica Neue LT Pro 45 Light" panose="020B0403020202020204" pitchFamily="34" charset="77"/>
                        </a:rPr>
                        <a:t> if not defined</a:t>
                      </a:r>
                      <a:endParaRPr lang="en-GB" sz="1600" b="0" i="0" dirty="0">
                        <a:solidFill>
                          <a:schemeClr val="accent2"/>
                        </a:solidFill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67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$a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variation</a:t>
                      </a:r>
                      <a:r>
                        <a:rPr lang="en-US" sz="16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Variation object</a:t>
                      </a:r>
                      <a:endParaRPr lang="en-GB"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Bio::</a:t>
                      </a:r>
                      <a:r>
                        <a:rPr lang="en-GB" sz="1600" b="0" i="0" dirty="0" err="1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EnsEMBL</a:t>
                      </a:r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Helvetica Neue LT Pro 45 Light" panose="020B0403020202020204" pitchFamily="34" charset="77"/>
                        </a:rPr>
                        <a:t>::Variation::Variation</a:t>
                      </a:r>
                      <a:endParaRPr lang="en-GB" sz="1600" b="0" i="0" dirty="0">
                        <a:latin typeface="Helvetica Neue LT Pro 45 Light" panose="020B0403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85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93867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86-6836-7147-B917-B5D22768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SampleGenotype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1FBA4F-1EF8-AD42-9349-50517CEC0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88489"/>
              </p:ext>
            </p:extLst>
          </p:nvPr>
        </p:nvGraphicFramePr>
        <p:xfrm>
          <a:off x="711200" y="855024"/>
          <a:ext cx="8127999" cy="2311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854966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8525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5404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Return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Example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0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$sg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genotype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</a:p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</a:rPr>
                        <a:t>@alleles = @{$sg-&gt;genotype}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200"/>
                        <a:t>Genotype</a:t>
                      </a:r>
                      <a:r>
                        <a:rPr lang="en-US" sz="1200" dirty="0"/>
                        <a:t> </a:t>
                      </a:r>
                      <a:r>
                        <a:rPr lang="en-GB" sz="1200" dirty="0"/>
                        <a:t>List 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[A, C]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$sg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genotype_string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Genotype 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A|C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76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$sg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variation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Variation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Bio::</a:t>
                      </a:r>
                      <a:r>
                        <a:rPr lang="en-GB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EnsEMBL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::Variation::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Variation</a:t>
                      </a:r>
                      <a:endParaRPr lang="en-GB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67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$sg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</a:rPr>
                        <a:t>sample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Bio::</a:t>
                      </a:r>
                      <a:r>
                        <a:rPr lang="en-GB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EnsEMBL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::Variation::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Sample</a:t>
                      </a:r>
                      <a:endParaRPr lang="en-GB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85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$sg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</a:rPr>
                        <a:t>sample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individual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Individual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Bio::</a:t>
                      </a:r>
                      <a:r>
                        <a:rPr lang="en-GB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EnsEMBL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::Variation::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Individual</a:t>
                      </a:r>
                      <a:endParaRPr lang="en-GB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574429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2095491-165A-5D4D-89C9-5B2CD92C580C}"/>
              </a:ext>
            </a:extLst>
          </p:cNvPr>
          <p:cNvSpPr txBox="1">
            <a:spLocks/>
          </p:cNvSpPr>
          <p:nvPr/>
        </p:nvSpPr>
        <p:spPr bwMode="auto">
          <a:xfrm>
            <a:off x="711200" y="3220214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 err="1"/>
              <a:t>PopulationGenotype</a:t>
            </a:r>
            <a:endParaRPr lang="en-US" kern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B8E15B-AE9F-464D-AF17-A60579659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92353"/>
              </p:ext>
            </p:extLst>
          </p:nvPr>
        </p:nvGraphicFramePr>
        <p:xfrm>
          <a:off x="711200" y="3837732"/>
          <a:ext cx="8295342" cy="2311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65114">
                  <a:extLst>
                    <a:ext uri="{9D8B030D-6E8A-4147-A177-3AD203B41FA5}">
                      <a16:colId xmlns:a16="http://schemas.microsoft.com/office/drawing/2014/main" val="3785496672"/>
                    </a:ext>
                  </a:extLst>
                </a:gridCol>
                <a:gridCol w="2765114">
                  <a:extLst>
                    <a:ext uri="{9D8B030D-6E8A-4147-A177-3AD203B41FA5}">
                      <a16:colId xmlns:a16="http://schemas.microsoft.com/office/drawing/2014/main" val="11852525"/>
                    </a:ext>
                  </a:extLst>
                </a:gridCol>
                <a:gridCol w="2765114">
                  <a:extLst>
                    <a:ext uri="{9D8B030D-6E8A-4147-A177-3AD203B41FA5}">
                      <a16:colId xmlns:a16="http://schemas.microsoft.com/office/drawing/2014/main" val="2465404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Return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Example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0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pg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genotype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</a:p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</a:rPr>
                        <a:t>@alleles = @{$</a:t>
                      </a:r>
                      <a:r>
                        <a:rPr lang="en-US" sz="1200" dirty="0" err="1">
                          <a:solidFill>
                            <a:srgbClr val="660066"/>
                          </a:solidFill>
                          <a:latin typeface="Courier New"/>
                        </a:rPr>
                        <a:t>pg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</a:rPr>
                        <a:t>-&gt;genotype}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200"/>
                        <a:t>Genotype</a:t>
                      </a:r>
                      <a:r>
                        <a:rPr lang="en-US" sz="1200" dirty="0"/>
                        <a:t> </a:t>
                      </a:r>
                      <a:r>
                        <a:rPr lang="en-GB" sz="1200" dirty="0"/>
                        <a:t>List 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[A, C]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pg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genotype_string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Genotype 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A|C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76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pg</a:t>
                      </a: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-&gt;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frequency</a:t>
                      </a: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74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ourier New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ourier New"/>
                          <a:cs typeface="Courier New" panose="02070309020205020404" pitchFamily="49" charset="0"/>
                        </a:rPr>
                        <a:t>pg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 panose="02070309020205020404" pitchFamily="49" charset="0"/>
                          <a:ea typeface="Courier New"/>
                          <a:cs typeface="Courier New" panose="02070309020205020404" pitchFamily="49" charset="0"/>
                        </a:rPr>
                        <a:t>-&gt;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ourier New"/>
                          <a:cs typeface="Courier New" panose="02070309020205020404" pitchFamily="49" charset="0"/>
                        </a:rPr>
                        <a:t>variation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 panose="02070309020205020404" pitchFamily="49" charset="0"/>
                          <a:ea typeface="Courier New"/>
                          <a:cs typeface="Courier New" panose="02070309020205020404" pitchFamily="49" charset="0"/>
                        </a:rPr>
                        <a:t>()</a:t>
                      </a:r>
                      <a:endParaRPr 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Variation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Bio::</a:t>
                      </a:r>
                      <a:r>
                        <a:rPr lang="en-GB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EnsEMBL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::Variation::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Variation</a:t>
                      </a:r>
                      <a:endParaRPr lang="en-GB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67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$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pg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-&gt;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</a:rPr>
                        <a:t>population</a:t>
                      </a:r>
                      <a:r>
                        <a:rPr lang="en-US" sz="1200" dirty="0">
                          <a:solidFill>
                            <a:srgbClr val="660066"/>
                          </a:solidFill>
                          <a:latin typeface="Courier New"/>
                          <a:ea typeface="Courier New"/>
                        </a:rPr>
                        <a:t>()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Population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Bio::</a:t>
                      </a:r>
                      <a:r>
                        <a:rPr lang="en-GB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EnsEMBL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latin typeface="+mn-lt"/>
                        </a:rPr>
                        <a:t>::Variation::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Population</a:t>
                      </a:r>
                      <a:endParaRPr lang="en-GB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85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52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B400ED-D2A9-BD45-972C-D2ED1FB14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47977"/>
              </p:ext>
            </p:extLst>
          </p:nvPr>
        </p:nvGraphicFramePr>
        <p:xfrm>
          <a:off x="353807" y="1053152"/>
          <a:ext cx="10027324" cy="33467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06831">
                  <a:extLst>
                    <a:ext uri="{9D8B030D-6E8A-4147-A177-3AD203B41FA5}">
                      <a16:colId xmlns:a16="http://schemas.microsoft.com/office/drawing/2014/main" val="2310145280"/>
                    </a:ext>
                  </a:extLst>
                </a:gridCol>
                <a:gridCol w="2722581">
                  <a:extLst>
                    <a:ext uri="{9D8B030D-6E8A-4147-A177-3AD203B41FA5}">
                      <a16:colId xmlns:a16="http://schemas.microsoft.com/office/drawing/2014/main" val="3188612878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1479160494"/>
                    </a:ext>
                  </a:extLst>
                </a:gridCol>
                <a:gridCol w="2840020">
                  <a:extLst>
                    <a:ext uri="{9D8B030D-6E8A-4147-A177-3AD203B41FA5}">
                      <a16:colId xmlns:a16="http://schemas.microsoft.com/office/drawing/2014/main" val="518593187"/>
                    </a:ext>
                  </a:extLst>
                </a:gridCol>
              </a:tblGrid>
              <a:tr h="669345">
                <a:tc>
                  <a:txBody>
                    <a:bodyPr/>
                    <a:lstStyle/>
                    <a:p>
                      <a:r>
                        <a:rPr lang="en-US" sz="1600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names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Allele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SampleGenotype</a:t>
                      </a:r>
                      <a:endParaRPr lang="en-US" sz="1600" dirty="0"/>
                    </a:p>
                    <a:p>
                      <a:r>
                        <a:rPr lang="en-US" sz="1600" dirty="0" err="1"/>
                        <a:t>PopulationGenotype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904787"/>
                  </a:ext>
                </a:extLst>
              </a:tr>
              <a:tr h="669345">
                <a:tc>
                  <a:txBody>
                    <a:bodyPr/>
                    <a:lstStyle/>
                    <a:p>
                      <a:r>
                        <a:rPr lang="en-US" sz="1600" dirty="0" err="1"/>
                        <a:t>gnomAD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gnomAD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303193"/>
                  </a:ext>
                </a:extLst>
              </a:tr>
              <a:tr h="669345">
                <a:tc>
                  <a:txBody>
                    <a:bodyPr/>
                    <a:lstStyle/>
                    <a:p>
                      <a:r>
                        <a:rPr lang="en-US" sz="1600" dirty="0"/>
                        <a:t>1000 Genomes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1000GENOMES:phase_3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185074"/>
                  </a:ext>
                </a:extLst>
              </a:tr>
              <a:tr h="669345">
                <a:tc>
                  <a:txBody>
                    <a:bodyPr/>
                    <a:lstStyle/>
                    <a:p>
                      <a:r>
                        <a:rPr lang="en-US" sz="1600" dirty="0" err="1"/>
                        <a:t>TOPMed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TOPMed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604712"/>
                  </a:ext>
                </a:extLst>
              </a:tr>
              <a:tr h="669345">
                <a:tc>
                  <a:txBody>
                    <a:bodyPr/>
                    <a:lstStyle/>
                    <a:p>
                      <a:r>
                        <a:rPr lang="en-US" sz="1600" dirty="0"/>
                        <a:t>UK10K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TWINSUK</a:t>
                      </a:r>
                    </a:p>
                    <a:p>
                      <a:r>
                        <a:rPr lang="en-US" sz="1600" dirty="0"/>
                        <a:t>ALSPAC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ghdad" pitchFamily="2" charset="-78"/>
                          <a:cs typeface="Baghdad" pitchFamily="2" charset="-78"/>
                        </a:rPr>
                        <a:t>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573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870433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9951</TotalTime>
  <Words>3123</Words>
  <Application>Microsoft Macintosh PowerPoint</Application>
  <PresentationFormat>Widescreen</PresentationFormat>
  <Paragraphs>637</Paragraphs>
  <Slides>44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ＭＳ Ｐゴシック</vt:lpstr>
      <vt:lpstr>Arial</vt:lpstr>
      <vt:lpstr>Baghdad</vt:lpstr>
      <vt:lpstr>Calibri</vt:lpstr>
      <vt:lpstr>Consolas</vt:lpstr>
      <vt:lpstr>Courier</vt:lpstr>
      <vt:lpstr>Courier New</vt:lpstr>
      <vt:lpstr>Helvetica Neue LT Pro 45 Light</vt:lpstr>
      <vt:lpstr>Helvetica Neue LT Pro 55 Roman</vt:lpstr>
      <vt:lpstr>HelveticaNeueLT Pro 35 Th</vt:lpstr>
      <vt:lpstr>HelveticaNeueLT Pro 45 Lt</vt:lpstr>
      <vt:lpstr>Luxi Sans</vt:lpstr>
      <vt:lpstr>StarSymbol</vt:lpstr>
      <vt:lpstr>Times</vt:lpstr>
      <vt:lpstr>EMBL-EBI_slide_template_July_2015</vt:lpstr>
      <vt:lpstr>1_Leere Präsentation</vt:lpstr>
      <vt:lpstr>Sequencing workflow</vt:lpstr>
      <vt:lpstr>PowerPoint Presentation</vt:lpstr>
      <vt:lpstr>VCF backend</vt:lpstr>
      <vt:lpstr>We have data from VCF files for:</vt:lpstr>
      <vt:lpstr>Tell API to look up data from VCF files</vt:lpstr>
      <vt:lpstr>PowerPoint Presentation</vt:lpstr>
      <vt:lpstr>Allele</vt:lpstr>
      <vt:lpstr>SampleGenotype</vt:lpstr>
      <vt:lpstr>PowerPoint Presentation</vt:lpstr>
      <vt:lpstr>1000 Genomes Project Allele and Genotype Frequencies</vt:lpstr>
      <vt:lpstr>gnomAD Allele Frequencies</vt:lpstr>
      <vt:lpstr>Exercise</vt:lpstr>
      <vt:lpstr>Exercise</vt:lpstr>
      <vt:lpstr>Lactose intolerance</vt:lpstr>
      <vt:lpstr>Phenotype data</vt:lpstr>
      <vt:lpstr>PowerPoint Presentation</vt:lpstr>
      <vt:lpstr>Data available by species</vt:lpstr>
      <vt:lpstr>Phenotypes linked to rs2470893</vt:lpstr>
      <vt:lpstr>The naming problem</vt:lpstr>
      <vt:lpstr>The solution</vt:lpstr>
      <vt:lpstr>Import and mapping process</vt:lpstr>
      <vt:lpstr>Ontology mappings</vt:lpstr>
      <vt:lpstr>PhenotypeFeature</vt:lpstr>
      <vt:lpstr>Add ontologies</vt:lpstr>
      <vt:lpstr>Exercise</vt:lpstr>
      <vt:lpstr>Linkage Disequilibrium</vt:lpstr>
      <vt:lpstr>PowerPoint Presentation</vt:lpstr>
      <vt:lpstr>LD calculation</vt:lpstr>
      <vt:lpstr>Interpreting LD values D’ and r2</vt:lpstr>
      <vt:lpstr>LDFeatureContainerAdaptor</vt:lpstr>
      <vt:lpstr>LDFeatureContainerAdaptor</vt:lpstr>
      <vt:lpstr>LDFeatureContainer</vt:lpstr>
      <vt:lpstr>LD populations</vt:lpstr>
      <vt:lpstr>Exercise</vt:lpstr>
      <vt:lpstr>Structural Variation</vt:lpstr>
      <vt:lpstr>Example of a Structural Variant</vt:lpstr>
      <vt:lpstr>PowerPoint Presentation</vt:lpstr>
      <vt:lpstr>PowerPoint Presentation</vt:lpstr>
      <vt:lpstr>StructuralVariation</vt:lpstr>
      <vt:lpstr>Supporting structural variation  </vt:lpstr>
      <vt:lpstr>Structural variation coordinates</vt:lpstr>
      <vt:lpstr>StructuralVariationFeature</vt:lpstr>
      <vt:lpstr>Exercise</vt:lpstr>
      <vt:lpstr>Ensembl Acknowledgements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175</cp:revision>
  <dcterms:created xsi:type="dcterms:W3CDTF">2018-04-13T11:36:39Z</dcterms:created>
  <dcterms:modified xsi:type="dcterms:W3CDTF">2018-04-24T17:11:29Z</dcterms:modified>
  <cp:category/>
</cp:coreProperties>
</file>